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34"/>
  </p:notesMasterIdLst>
  <p:handoutMasterIdLst>
    <p:handoutMasterId r:id="rId35"/>
  </p:handoutMasterIdLst>
  <p:sldIdLst>
    <p:sldId id="289" r:id="rId2"/>
    <p:sldId id="256" r:id="rId3"/>
    <p:sldId id="257" r:id="rId4"/>
    <p:sldId id="258" r:id="rId5"/>
    <p:sldId id="259" r:id="rId6"/>
    <p:sldId id="279" r:id="rId7"/>
    <p:sldId id="260" r:id="rId8"/>
    <p:sldId id="261" r:id="rId9"/>
    <p:sldId id="281" r:id="rId10"/>
    <p:sldId id="262" r:id="rId11"/>
    <p:sldId id="263" r:id="rId12"/>
    <p:sldId id="264" r:id="rId13"/>
    <p:sldId id="270" r:id="rId14"/>
    <p:sldId id="286" r:id="rId15"/>
    <p:sldId id="271" r:id="rId16"/>
    <p:sldId id="282" r:id="rId17"/>
    <p:sldId id="266" r:id="rId18"/>
    <p:sldId id="267" r:id="rId19"/>
    <p:sldId id="272" r:id="rId20"/>
    <p:sldId id="273" r:id="rId21"/>
    <p:sldId id="274" r:id="rId22"/>
    <p:sldId id="275" r:id="rId23"/>
    <p:sldId id="276" r:id="rId24"/>
    <p:sldId id="277" r:id="rId25"/>
    <p:sldId id="278" r:id="rId26"/>
    <p:sldId id="285" r:id="rId27"/>
    <p:sldId id="284" r:id="rId28"/>
    <p:sldId id="283" r:id="rId29"/>
    <p:sldId id="268" r:id="rId30"/>
    <p:sldId id="269" r:id="rId31"/>
    <p:sldId id="287"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4"/>
    <p:restoredTop sz="85850"/>
  </p:normalViewPr>
  <p:slideViewPr>
    <p:cSldViewPr snapToGrid="0" snapToObjects="1">
      <p:cViewPr varScale="1">
        <p:scale>
          <a:sx n="104" d="100"/>
          <a:sy n="104" d="100"/>
        </p:scale>
        <p:origin x="23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A182FD-560F-AC47-AFDA-9ECB7C6D1640}" type="datetimeFigureOut">
              <a:rPr lang="en-US" smtClean="0"/>
              <a:t>10/3/19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517F6-4A76-4E41-A4A2-9DB58A206516}" type="slidenum">
              <a:rPr lang="en-US" smtClean="0"/>
              <a:t>‹#›</a:t>
            </a:fld>
            <a:endParaRPr lang="en-US"/>
          </a:p>
        </p:txBody>
      </p:sp>
    </p:spTree>
    <p:extLst>
      <p:ext uri="{BB962C8B-B14F-4D97-AF65-F5344CB8AC3E}">
        <p14:creationId xmlns:p14="http://schemas.microsoft.com/office/powerpoint/2010/main" val="5842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2F366-0121-A842-A89F-9DDF18B62E8A}" type="datetimeFigureOut">
              <a:rPr lang="en-US" smtClean="0"/>
              <a:t>10/3/19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25073-765A-2C47-AFAF-70577D11F41E}" type="slidenum">
              <a:rPr lang="en-US" smtClean="0"/>
              <a:t>‹#›</a:t>
            </a:fld>
            <a:endParaRPr lang="en-US"/>
          </a:p>
        </p:txBody>
      </p:sp>
    </p:spTree>
    <p:extLst>
      <p:ext uri="{BB962C8B-B14F-4D97-AF65-F5344CB8AC3E}">
        <p14:creationId xmlns:p14="http://schemas.microsoft.com/office/powerpoint/2010/main" val="1789443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35mins</a:t>
            </a:r>
          </a:p>
        </p:txBody>
      </p:sp>
      <p:sp>
        <p:nvSpPr>
          <p:cNvPr id="4" name="Slide Number Placeholder 3"/>
          <p:cNvSpPr>
            <a:spLocks noGrp="1"/>
          </p:cNvSpPr>
          <p:nvPr>
            <p:ph type="sldNum" sz="quarter" idx="10"/>
          </p:nvPr>
        </p:nvSpPr>
        <p:spPr/>
        <p:txBody>
          <a:bodyPr/>
          <a:lstStyle/>
          <a:p>
            <a:fld id="{93225073-765A-2C47-AFAF-70577D11F41E}" type="slidenum">
              <a:rPr lang="en-US" smtClean="0"/>
              <a:t>2</a:t>
            </a:fld>
            <a:endParaRPr lang="en-US"/>
          </a:p>
        </p:txBody>
      </p:sp>
    </p:spTree>
    <p:extLst>
      <p:ext uri="{BB962C8B-B14F-4D97-AF65-F5344CB8AC3E}">
        <p14:creationId xmlns:p14="http://schemas.microsoft.com/office/powerpoint/2010/main" val="81629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a:t>http://</a:t>
            </a:r>
            <a:r>
              <a:rPr lang="en-US" dirty="0" err="1"/>
              <a:t>www.nacubo.org</a:t>
            </a:r>
            <a:r>
              <a:rPr lang="en-US" dirty="0"/>
              <a:t>/Research/NACUBO-</a:t>
            </a:r>
            <a:r>
              <a:rPr lang="en-US" dirty="0" err="1"/>
              <a:t>Commonfund_Study_of_Endowments</a:t>
            </a:r>
            <a:r>
              <a:rPr lang="en-US" dirty="0"/>
              <a:t>/</a:t>
            </a:r>
            <a:r>
              <a:rPr lang="en-US" dirty="0" err="1"/>
              <a:t>Public_NCSE_Tables.html</a:t>
            </a:r>
            <a:endParaRPr lang="en-US" dirty="0"/>
          </a:p>
        </p:txBody>
      </p:sp>
    </p:spTree>
    <p:extLst>
      <p:ext uri="{BB962C8B-B14F-4D97-AF65-F5344CB8AC3E}">
        <p14:creationId xmlns:p14="http://schemas.microsoft.com/office/powerpoint/2010/main" val="893775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someone assess</a:t>
            </a:r>
            <a:r>
              <a:rPr lang="en-US" baseline="0" dirty="0"/>
              <a:t> quality of outside managers? Does investing in spinoffs help?</a:t>
            </a:r>
            <a:endParaRPr lang="en-US" dirty="0"/>
          </a:p>
        </p:txBody>
      </p:sp>
      <p:sp>
        <p:nvSpPr>
          <p:cNvPr id="4" name="Slide Number Placeholder 3"/>
          <p:cNvSpPr>
            <a:spLocks noGrp="1"/>
          </p:cNvSpPr>
          <p:nvPr>
            <p:ph type="sldNum" sz="quarter" idx="10"/>
          </p:nvPr>
        </p:nvSpPr>
        <p:spPr/>
        <p:txBody>
          <a:bodyPr/>
          <a:lstStyle/>
          <a:p>
            <a:fld id="{93225073-765A-2C47-AFAF-70577D11F41E}" type="slidenum">
              <a:rPr lang="en-US" smtClean="0"/>
              <a:t>10</a:t>
            </a:fld>
            <a:endParaRPr lang="en-US"/>
          </a:p>
        </p:txBody>
      </p:sp>
    </p:spTree>
    <p:extLst>
      <p:ext uri="{BB962C8B-B14F-4D97-AF65-F5344CB8AC3E}">
        <p14:creationId xmlns:p14="http://schemas.microsoft.com/office/powerpoint/2010/main" val="156693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mins</a:t>
            </a:r>
          </a:p>
        </p:txBody>
      </p:sp>
      <p:sp>
        <p:nvSpPr>
          <p:cNvPr id="4" name="Slide Number Placeholder 3"/>
          <p:cNvSpPr>
            <a:spLocks noGrp="1"/>
          </p:cNvSpPr>
          <p:nvPr>
            <p:ph type="sldNum" sz="quarter" idx="10"/>
          </p:nvPr>
        </p:nvSpPr>
        <p:spPr/>
        <p:txBody>
          <a:bodyPr/>
          <a:lstStyle/>
          <a:p>
            <a:fld id="{93225073-765A-2C47-AFAF-70577D11F41E}" type="slidenum">
              <a:rPr lang="en-US" smtClean="0"/>
              <a:t>11</a:t>
            </a:fld>
            <a:endParaRPr lang="en-US"/>
          </a:p>
        </p:txBody>
      </p:sp>
    </p:spTree>
    <p:extLst>
      <p:ext uri="{BB962C8B-B14F-4D97-AF65-F5344CB8AC3E}">
        <p14:creationId xmlns:p14="http://schemas.microsoft.com/office/powerpoint/2010/main" val="113777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1:05 mins</a:t>
            </a:r>
          </a:p>
        </p:txBody>
      </p:sp>
      <p:sp>
        <p:nvSpPr>
          <p:cNvPr id="4" name="Slide Number Placeholder 3"/>
          <p:cNvSpPr>
            <a:spLocks noGrp="1"/>
          </p:cNvSpPr>
          <p:nvPr>
            <p:ph type="sldNum" sz="quarter" idx="10"/>
          </p:nvPr>
        </p:nvSpPr>
        <p:spPr/>
        <p:txBody>
          <a:bodyPr/>
          <a:lstStyle/>
          <a:p>
            <a:fld id="{93225073-765A-2C47-AFAF-70577D11F41E}" type="slidenum">
              <a:rPr lang="en-US" smtClean="0"/>
              <a:t>15</a:t>
            </a:fld>
            <a:endParaRPr lang="en-US"/>
          </a:p>
        </p:txBody>
      </p:sp>
    </p:spTree>
    <p:extLst>
      <p:ext uri="{BB962C8B-B14F-4D97-AF65-F5344CB8AC3E}">
        <p14:creationId xmlns:p14="http://schemas.microsoft.com/office/powerpoint/2010/main" val="161558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Was the current asset mix too reliant on relatively new and untested asset classes (e.g. emerging markets, timberland, and inflation-indexed bonds)?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Should HMC</a:t>
            </a:r>
            <a:r>
              <a:rPr lang="en-US" sz="1200" kern="1200" baseline="0" dirty="0">
                <a:solidFill>
                  <a:schemeClr val="tx1"/>
                </a:solidFill>
                <a:effectLst/>
                <a:latin typeface="+mn-lt"/>
                <a:ea typeface="+mn-ea"/>
                <a:cs typeface="+mn-cs"/>
              </a:rPr>
              <a:t> increase its allocation or decrease its allocation to external active managers?</a:t>
            </a:r>
            <a:endParaRPr lang="en-US" dirty="0"/>
          </a:p>
        </p:txBody>
      </p:sp>
      <p:sp>
        <p:nvSpPr>
          <p:cNvPr id="4" name="Slide Number Placeholder 3"/>
          <p:cNvSpPr>
            <a:spLocks noGrp="1"/>
          </p:cNvSpPr>
          <p:nvPr>
            <p:ph type="sldNum" sz="quarter" idx="10"/>
          </p:nvPr>
        </p:nvSpPr>
        <p:spPr/>
        <p:txBody>
          <a:bodyPr/>
          <a:lstStyle/>
          <a:p>
            <a:fld id="{93225073-765A-2C47-AFAF-70577D11F41E}" type="slidenum">
              <a:rPr lang="en-US" smtClean="0"/>
              <a:t>17</a:t>
            </a:fld>
            <a:endParaRPr lang="en-US"/>
          </a:p>
        </p:txBody>
      </p:sp>
    </p:spTree>
    <p:extLst>
      <p:ext uri="{BB962C8B-B14F-4D97-AF65-F5344CB8AC3E}">
        <p14:creationId xmlns:p14="http://schemas.microsoft.com/office/powerpoint/2010/main" val="67683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2016 Report: “Additionally, in order to provide continuous and reliable funding to the University in various market conditions, we need to manage our liquidity carefully, especially under stress scenarios, to ensure that at least 5% of the endowment can be realized in liquid form within 30 days. “</a:t>
            </a:r>
          </a:p>
        </p:txBody>
      </p:sp>
      <p:sp>
        <p:nvSpPr>
          <p:cNvPr id="4" name="Slide Number Placeholder 3"/>
          <p:cNvSpPr>
            <a:spLocks noGrp="1"/>
          </p:cNvSpPr>
          <p:nvPr>
            <p:ph type="sldNum" sz="quarter" idx="10"/>
          </p:nvPr>
        </p:nvSpPr>
        <p:spPr/>
        <p:txBody>
          <a:bodyPr/>
          <a:lstStyle/>
          <a:p>
            <a:fld id="{93225073-765A-2C47-AFAF-70577D11F41E}" type="slidenum">
              <a:rPr lang="en-US" smtClean="0"/>
              <a:t>18</a:t>
            </a:fld>
            <a:endParaRPr lang="en-US"/>
          </a:p>
        </p:txBody>
      </p:sp>
    </p:spTree>
    <p:extLst>
      <p:ext uri="{BB962C8B-B14F-4D97-AF65-F5344CB8AC3E}">
        <p14:creationId xmlns:p14="http://schemas.microsoft.com/office/powerpoint/2010/main" val="15867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dirty="0"/>
              <a:t>“</a:t>
            </a:r>
            <a:r>
              <a:rPr lang="en-US" sz="2400" dirty="0">
                <a:effectLst/>
                <a:latin typeface="Avenir Roman"/>
                <a:ea typeface="Avenir Roman"/>
                <a:cs typeface="Avenir Roman"/>
                <a:sym typeface="Avenir Roman"/>
              </a:rPr>
              <a:t>The data source for the firm-level environmental pro- file is KLD Stats. This database has information on environmental concerns and environmental strengths for a large sample of firms rated by KLD Research &amp; Analytics, Inc., now a part of MSCI.”</a:t>
            </a:r>
            <a:endParaRPr lang="en-US" dirty="0"/>
          </a:p>
          <a:p>
            <a:pPr marL="0" marR="0" indent="0" defTabSz="457200" eaLnBrk="1" fontAlgn="auto" latinLnBrk="0" hangingPunct="1">
              <a:lnSpc>
                <a:spcPct val="125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66924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a:t>10/3/19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5" name="Shape 35"/>
          <p:cNvSpPr>
            <a:spLocks noGrp="1"/>
          </p:cNvSpPr>
          <p:nvPr>
            <p:ph type="body" idx="1"/>
          </p:nvPr>
        </p:nvSpPr>
        <p:spPr>
          <a:xfrm>
            <a:off x="476250" y="892969"/>
            <a:ext cx="11239500" cy="5072063"/>
          </a:xfrm>
          <a:prstGeom prst="rect">
            <a:avLst/>
          </a:prstGeom>
        </p:spPr>
        <p:txBody>
          <a:bodyPr anchor="ctr"/>
          <a:lstStyle>
            <a:lvl1pPr>
              <a:spcBef>
                <a:spcPts val="1687"/>
              </a:spcBef>
              <a:defRPr sz="2531"/>
            </a:lvl1pPr>
            <a:lvl2pPr marL="660773" indent="-330387">
              <a:spcBef>
                <a:spcPts val="1687"/>
              </a:spcBef>
              <a:defRPr sz="2531"/>
            </a:lvl2pPr>
            <a:lvl3pPr marL="991160" indent="-330387">
              <a:spcBef>
                <a:spcPts val="1687"/>
              </a:spcBef>
              <a:defRPr sz="2531"/>
            </a:lvl3pPr>
            <a:lvl4pPr marL="1321547" indent="-330387">
              <a:spcBef>
                <a:spcPts val="1687"/>
              </a:spcBef>
              <a:defRPr sz="2531"/>
            </a:lvl4pPr>
            <a:lvl5pPr marL="1651933" indent="-330387">
              <a:spcBef>
                <a:spcPts val="1687"/>
              </a:spcBef>
              <a:defRPr sz="2531"/>
            </a:lvl5pPr>
          </a:lstStyle>
          <a:p>
            <a:pPr lvl="0">
              <a:defRPr sz="1800">
                <a:solidFill>
                  <a:srgbClr val="000000"/>
                </a:solidFill>
              </a:defRPr>
            </a:pPr>
            <a:r>
              <a:rPr sz="2531">
                <a:solidFill>
                  <a:srgbClr val="414141"/>
                </a:solidFill>
              </a:rPr>
              <a:t>Body Level One</a:t>
            </a:r>
          </a:p>
          <a:p>
            <a:pPr lvl="1">
              <a:defRPr sz="1800">
                <a:solidFill>
                  <a:srgbClr val="000000"/>
                </a:solidFill>
              </a:defRPr>
            </a:pPr>
            <a:r>
              <a:rPr sz="2531">
                <a:solidFill>
                  <a:srgbClr val="414141"/>
                </a:solidFill>
              </a:rPr>
              <a:t>Body Level Two</a:t>
            </a:r>
          </a:p>
          <a:p>
            <a:pPr lvl="2">
              <a:defRPr sz="1800">
                <a:solidFill>
                  <a:srgbClr val="000000"/>
                </a:solidFill>
              </a:defRPr>
            </a:pPr>
            <a:r>
              <a:rPr sz="2531">
                <a:solidFill>
                  <a:srgbClr val="414141"/>
                </a:solidFill>
              </a:rPr>
              <a:t>Body Level Three</a:t>
            </a:r>
          </a:p>
          <a:p>
            <a:pPr lvl="3">
              <a:defRPr sz="1800">
                <a:solidFill>
                  <a:srgbClr val="000000"/>
                </a:solidFill>
              </a:defRPr>
            </a:pPr>
            <a:r>
              <a:rPr sz="2531">
                <a:solidFill>
                  <a:srgbClr val="414141"/>
                </a:solidFill>
              </a:rPr>
              <a:t>Body Level Four</a:t>
            </a:r>
          </a:p>
          <a:p>
            <a:pPr lvl="4">
              <a:defRPr sz="1800">
                <a:solidFill>
                  <a:srgbClr val="000000"/>
                </a:solidFill>
              </a:defRPr>
            </a:pPr>
            <a:r>
              <a:rPr sz="2531">
                <a:solidFill>
                  <a:srgbClr val="414141"/>
                </a:solidFill>
              </a:rPr>
              <a:t>Body Level Five</a:t>
            </a:r>
          </a:p>
        </p:txBody>
      </p:sp>
    </p:spTree>
    <p:extLst>
      <p:ext uri="{BB962C8B-B14F-4D97-AF65-F5344CB8AC3E}">
        <p14:creationId xmlns:p14="http://schemas.microsoft.com/office/powerpoint/2010/main" val="102111741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20" name="Shape 20"/>
          <p:cNvSpPr>
            <a:spLocks noGrp="1"/>
          </p:cNvSpPr>
          <p:nvPr>
            <p:ph type="title"/>
          </p:nvPr>
        </p:nvSpPr>
        <p:spPr>
          <a:xfrm>
            <a:off x="476250" y="2580680"/>
            <a:ext cx="11239500" cy="1696641"/>
          </a:xfrm>
          <a:prstGeom prst="rect">
            <a:avLst/>
          </a:prstGeom>
        </p:spPr>
        <p:txBody>
          <a:bodyPr/>
          <a:lstStyle/>
          <a:p>
            <a:pPr lvl="0">
              <a:defRPr sz="1800">
                <a:solidFill>
                  <a:srgbClr val="000000"/>
                </a:solidFill>
              </a:defRPr>
            </a:pPr>
            <a:r>
              <a:rPr sz="4922">
                <a:solidFill>
                  <a:srgbClr val="D93E2B"/>
                </a:solidFill>
              </a:rPr>
              <a:t>Title Text</a:t>
            </a:r>
          </a:p>
        </p:txBody>
      </p:sp>
    </p:spTree>
    <p:extLst>
      <p:ext uri="{BB962C8B-B14F-4D97-AF65-F5344CB8AC3E}">
        <p14:creationId xmlns:p14="http://schemas.microsoft.com/office/powerpoint/2010/main" val="163472181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defRPr sz="1800">
                <a:solidFill>
                  <a:srgbClr val="000000"/>
                </a:solidFill>
              </a:defRPr>
            </a:pPr>
            <a:r>
              <a:rPr sz="4922">
                <a:solidFill>
                  <a:srgbClr val="D93E2B"/>
                </a:solidFill>
              </a:rPr>
              <a:t>Title Text</a:t>
            </a:r>
          </a:p>
        </p:txBody>
      </p:sp>
      <p:sp>
        <p:nvSpPr>
          <p:cNvPr id="30" name="Shape 30"/>
          <p:cNvSpPr>
            <a:spLocks noGrp="1"/>
          </p:cNvSpPr>
          <p:nvPr>
            <p:ph type="body" idx="1"/>
          </p:nvPr>
        </p:nvSpPr>
        <p:spPr>
          <a:prstGeom prst="rect">
            <a:avLst/>
          </a:prstGeom>
        </p:spPr>
        <p:txBody>
          <a:bodyPr/>
          <a:lstStyle>
            <a:lvl2pPr marL="660773" indent="-330387">
              <a:defRPr sz="2320"/>
            </a:lvl2pPr>
            <a:lvl3pPr marL="991160" indent="-330387">
              <a:defRPr sz="1898"/>
            </a:lvl3pPr>
            <a:lvl4pPr marL="1321547" indent="-330387">
              <a:defRPr sz="1828"/>
            </a:lvl4pPr>
            <a:lvl5pPr marL="1651933" indent="-330387">
              <a:defRPr sz="1828"/>
            </a:lvl5pPr>
          </a:lstStyle>
          <a:p>
            <a:pPr lvl="0">
              <a:defRPr sz="1800">
                <a:solidFill>
                  <a:srgbClr val="000000"/>
                </a:solidFill>
              </a:defRPr>
            </a:pPr>
            <a:r>
              <a:rPr sz="2742">
                <a:solidFill>
                  <a:srgbClr val="414141"/>
                </a:solidFill>
              </a:rPr>
              <a:t>Body Level One</a:t>
            </a:r>
          </a:p>
          <a:p>
            <a:pPr lvl="1">
              <a:defRPr sz="1800">
                <a:solidFill>
                  <a:srgbClr val="000000"/>
                </a:solidFill>
              </a:defRPr>
            </a:pPr>
            <a:r>
              <a:rPr sz="2320">
                <a:solidFill>
                  <a:srgbClr val="414141"/>
                </a:solidFill>
              </a:rPr>
              <a:t>Body Level Two</a:t>
            </a:r>
          </a:p>
          <a:p>
            <a:pPr lvl="2">
              <a:defRPr sz="1800">
                <a:solidFill>
                  <a:srgbClr val="000000"/>
                </a:solidFill>
              </a:defRPr>
            </a:pPr>
            <a:r>
              <a:rPr sz="1898">
                <a:solidFill>
                  <a:srgbClr val="414141"/>
                </a:solidFill>
              </a:rPr>
              <a:t>Body Level Three</a:t>
            </a:r>
          </a:p>
          <a:p>
            <a:pPr lvl="3">
              <a:defRPr sz="1800">
                <a:solidFill>
                  <a:srgbClr val="000000"/>
                </a:solidFill>
              </a:defRPr>
            </a:pPr>
            <a:r>
              <a:rPr sz="1828">
                <a:solidFill>
                  <a:srgbClr val="414141"/>
                </a:solidFill>
              </a:rPr>
              <a:t>Body Level Four</a:t>
            </a:r>
          </a:p>
          <a:p>
            <a:pPr lvl="4">
              <a:defRPr sz="1800">
                <a:solidFill>
                  <a:srgbClr val="000000"/>
                </a:solidFill>
              </a:defRPr>
            </a:pPr>
            <a:r>
              <a:rPr sz="1828">
                <a:solidFill>
                  <a:srgbClr val="414141"/>
                </a:solidFill>
              </a:rPr>
              <a:t>Body Level Five</a:t>
            </a:r>
          </a:p>
        </p:txBody>
      </p:sp>
    </p:spTree>
    <p:extLst>
      <p:ext uri="{BB962C8B-B14F-4D97-AF65-F5344CB8AC3E}">
        <p14:creationId xmlns:p14="http://schemas.microsoft.com/office/powerpoint/2010/main" val="19456631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a:t>10/3/19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a:t>10/3/19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a:t>10/3/19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a:t>10/3/19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6" r:id="rId12"/>
    <p:sldLayoutId id="2147483857" r:id="rId13"/>
    <p:sldLayoutId id="2147483858" r:id="rId14"/>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hmc.harvard.edu/investment-management/"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hyperlink" Target="http://www.hmc.harvard.edu/investment-management/"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thecrimson.com/article/2016/9/28/endowment-loss-201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thecrimson.com/article/2017/10/31/endowment-returns-last-in-ivy-leagu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hyperlink" Target="http://mobile.reuters.com/article/idUSKBN0KV29G20150122?irpc=93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89976D-886A-FD46-B9DA-BCDDC5032628}"/>
              </a:ext>
            </a:extLst>
          </p:cNvPr>
          <p:cNvSpPr>
            <a:spLocks noGrp="1"/>
          </p:cNvSpPr>
          <p:nvPr>
            <p:ph type="title"/>
          </p:nvPr>
        </p:nvSpPr>
        <p:spPr/>
        <p:txBody>
          <a:bodyPr/>
          <a:lstStyle/>
          <a:p>
            <a:r>
              <a:rPr lang="en-US" dirty="0"/>
              <a:t>News</a:t>
            </a:r>
          </a:p>
        </p:txBody>
      </p:sp>
      <p:pic>
        <p:nvPicPr>
          <p:cNvPr id="8" name="Content Placeholder 7">
            <a:extLst>
              <a:ext uri="{FF2B5EF4-FFF2-40B4-BE49-F238E27FC236}">
                <a16:creationId xmlns:a16="http://schemas.microsoft.com/office/drawing/2014/main" id="{95FAF696-4BBE-9846-992C-E4B510F5090C}"/>
              </a:ext>
            </a:extLst>
          </p:cNvPr>
          <p:cNvPicPr>
            <a:picLocks noGrp="1" noChangeAspect="1"/>
          </p:cNvPicPr>
          <p:nvPr>
            <p:ph idx="1"/>
          </p:nvPr>
        </p:nvPicPr>
        <p:blipFill>
          <a:blip r:embed="rId2"/>
          <a:stretch>
            <a:fillRect/>
          </a:stretch>
        </p:blipFill>
        <p:spPr>
          <a:xfrm>
            <a:off x="1578800" y="1901440"/>
            <a:ext cx="8594725" cy="875688"/>
          </a:xfrm>
        </p:spPr>
      </p:pic>
      <p:pic>
        <p:nvPicPr>
          <p:cNvPr id="6" name="Picture 5">
            <a:extLst>
              <a:ext uri="{FF2B5EF4-FFF2-40B4-BE49-F238E27FC236}">
                <a16:creationId xmlns:a16="http://schemas.microsoft.com/office/drawing/2014/main" id="{97E4EC18-A445-0648-B9FF-4144F8BA2BCC}"/>
              </a:ext>
            </a:extLst>
          </p:cNvPr>
          <p:cNvPicPr>
            <a:picLocks noChangeAspect="1"/>
          </p:cNvPicPr>
          <p:nvPr/>
        </p:nvPicPr>
        <p:blipFill>
          <a:blip r:embed="rId3"/>
          <a:stretch>
            <a:fillRect/>
          </a:stretch>
        </p:blipFill>
        <p:spPr>
          <a:xfrm>
            <a:off x="1578800" y="3497262"/>
            <a:ext cx="7912100" cy="2514600"/>
          </a:xfrm>
          <a:prstGeom prst="rect">
            <a:avLst/>
          </a:prstGeom>
        </p:spPr>
      </p:pic>
    </p:spTree>
    <p:extLst>
      <p:ext uri="{BB962C8B-B14F-4D97-AF65-F5344CB8AC3E}">
        <p14:creationId xmlns:p14="http://schemas.microsoft.com/office/powerpoint/2010/main" val="30887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to Outperform</a:t>
            </a:r>
          </a:p>
        </p:txBody>
      </p:sp>
      <p:sp>
        <p:nvSpPr>
          <p:cNvPr id="3" name="Text Placeholder 2"/>
          <p:cNvSpPr>
            <a:spLocks noGrp="1"/>
          </p:cNvSpPr>
          <p:nvPr>
            <p:ph idx="1"/>
          </p:nvPr>
        </p:nvSpPr>
        <p:spPr/>
        <p:txBody>
          <a:bodyPr>
            <a:normAutofit/>
          </a:bodyPr>
          <a:lstStyle/>
          <a:p>
            <a:r>
              <a:rPr lang="en-US" sz="2400" dirty="0"/>
              <a:t>Main strategy: find asset pairs that appear mispriced compared to one another</a:t>
            </a:r>
          </a:p>
          <a:p>
            <a:pPr lvl="1"/>
            <a:r>
              <a:rPr lang="en-US" sz="2000" dirty="0"/>
              <a:t>Buy the cheap and sell the expensive</a:t>
            </a:r>
          </a:p>
          <a:p>
            <a:r>
              <a:rPr lang="en-US" sz="2400" dirty="0"/>
              <a:t>Used Triple A credit rating to finance large positions and made them a preferred counterparty</a:t>
            </a:r>
          </a:p>
          <a:p>
            <a:r>
              <a:rPr lang="en-US" sz="2400" dirty="0"/>
              <a:t>Avoid “directional bets”</a:t>
            </a:r>
          </a:p>
          <a:p>
            <a:r>
              <a:rPr lang="en-US" sz="2400" dirty="0"/>
              <a:t>36% (64%) of assets were managed by external managers in 2000 (2009) </a:t>
            </a:r>
          </a:p>
          <a:p>
            <a:pPr lvl="1"/>
            <a:r>
              <a:rPr lang="en-US" dirty="0"/>
              <a:t>What are the benefits/costs of outside management of funds?</a:t>
            </a:r>
          </a:p>
          <a:p>
            <a:endParaRPr lang="en-US" sz="2400" dirty="0"/>
          </a:p>
        </p:txBody>
      </p:sp>
    </p:spTree>
    <p:extLst>
      <p:ext uri="{BB962C8B-B14F-4D97-AF65-F5344CB8AC3E}">
        <p14:creationId xmlns:p14="http://schemas.microsoft.com/office/powerpoint/2010/main" val="120984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Portfolio</a:t>
            </a:r>
          </a:p>
        </p:txBody>
      </p:sp>
      <p:sp>
        <p:nvSpPr>
          <p:cNvPr id="3" name="Text Placeholder 2"/>
          <p:cNvSpPr>
            <a:spLocks noGrp="1"/>
          </p:cNvSpPr>
          <p:nvPr>
            <p:ph idx="1"/>
          </p:nvPr>
        </p:nvSpPr>
        <p:spPr/>
        <p:txBody>
          <a:bodyPr>
            <a:normAutofit/>
          </a:bodyPr>
          <a:lstStyle/>
          <a:p>
            <a:r>
              <a:rPr lang="en-US" dirty="0"/>
              <a:t>HMC wants to create an optimal portfolio</a:t>
            </a:r>
          </a:p>
          <a:p>
            <a:endParaRPr lang="en-US" b="1" dirty="0"/>
          </a:p>
          <a:p>
            <a:r>
              <a:rPr lang="en-US" dirty="0"/>
              <a:t>They make predictions about the expected return and risks on various asset classes</a:t>
            </a:r>
          </a:p>
          <a:p>
            <a:pPr lvl="1"/>
            <a:r>
              <a:rPr lang="en-US" dirty="0"/>
              <a:t>What was this process?</a:t>
            </a:r>
          </a:p>
          <a:p>
            <a:pPr lvl="1"/>
            <a:endParaRPr lang="en-US" dirty="0"/>
          </a:p>
          <a:p>
            <a:r>
              <a:rPr lang="en-US" dirty="0"/>
              <a:t>Examine different allocations across asset classes to find an optimal portfolio</a:t>
            </a:r>
          </a:p>
          <a:p>
            <a:pPr lvl="1"/>
            <a:endParaRPr lang="en-US" dirty="0"/>
          </a:p>
          <a:p>
            <a:endParaRPr lang="en-US" dirty="0"/>
          </a:p>
        </p:txBody>
      </p:sp>
    </p:spTree>
    <p:extLst>
      <p:ext uri="{BB962C8B-B14F-4D97-AF65-F5344CB8AC3E}">
        <p14:creationId xmlns:p14="http://schemas.microsoft.com/office/powerpoint/2010/main" val="147080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Calculate an Efficient Frontier</a:t>
            </a:r>
          </a:p>
        </p:txBody>
      </p:sp>
      <p:sp>
        <p:nvSpPr>
          <p:cNvPr id="3" name="Content Placeholder 2"/>
          <p:cNvSpPr>
            <a:spLocks noGrp="1"/>
          </p:cNvSpPr>
          <p:nvPr>
            <p:ph idx="1"/>
          </p:nvPr>
        </p:nvSpPr>
        <p:spPr/>
        <p:txBody>
          <a:bodyPr>
            <a:normAutofit fontScale="77500" lnSpcReduction="20000"/>
          </a:bodyPr>
          <a:lstStyle/>
          <a:p>
            <a:r>
              <a:rPr lang="en-US" sz="3600" dirty="0"/>
              <a:t>Use HMC Exhibit 17 on Canvas to calculate an efficient frontier</a:t>
            </a:r>
          </a:p>
          <a:p>
            <a:pPr lvl="1"/>
            <a:r>
              <a:rPr lang="en-US" sz="2800" dirty="0"/>
              <a:t>Use Solver:</a:t>
            </a:r>
          </a:p>
          <a:p>
            <a:pPr lvl="2"/>
            <a:r>
              <a:rPr lang="en-US" dirty="0"/>
              <a:t>For Mac:</a:t>
            </a:r>
          </a:p>
          <a:p>
            <a:pPr lvl="2"/>
            <a:r>
              <a:rPr lang="en-US" dirty="0"/>
              <a:t>Click Tools, and then click Add-Ins.</a:t>
            </a:r>
          </a:p>
          <a:p>
            <a:pPr lvl="2"/>
            <a:r>
              <a:rPr lang="en-US" dirty="0"/>
              <a:t>Click the Data Analysis </a:t>
            </a:r>
            <a:r>
              <a:rPr lang="en-US" dirty="0" err="1"/>
              <a:t>ToolPak</a:t>
            </a:r>
            <a:r>
              <a:rPr lang="en-US" dirty="0"/>
              <a:t> or Solver option to enable it. Then, click OK.</a:t>
            </a:r>
          </a:p>
          <a:p>
            <a:pPr lvl="2"/>
            <a:r>
              <a:rPr lang="en-US" dirty="0"/>
              <a:t>Locate Data Analysis </a:t>
            </a:r>
            <a:r>
              <a:rPr lang="en-US" dirty="0" err="1"/>
              <a:t>ToolPak</a:t>
            </a:r>
            <a:r>
              <a:rPr lang="en-US" dirty="0"/>
              <a:t> or Solver on the Data tab.</a:t>
            </a:r>
            <a:endParaRPr lang="en-US" sz="2600" dirty="0"/>
          </a:p>
          <a:p>
            <a:pPr lvl="1"/>
            <a:r>
              <a:rPr lang="en-US" sz="2800" dirty="0"/>
              <a:t>Minimize the standard deviation </a:t>
            </a:r>
          </a:p>
          <a:p>
            <a:pPr lvl="1"/>
            <a:r>
              <a:rPr lang="en-US" sz="2800" dirty="0"/>
              <a:t>Constrain the expected return to a specific value</a:t>
            </a:r>
          </a:p>
          <a:p>
            <a:pPr lvl="1"/>
            <a:r>
              <a:rPr lang="en-US" sz="2800" dirty="0"/>
              <a:t>Constrain weights to sum to 1</a:t>
            </a:r>
          </a:p>
          <a:p>
            <a:pPr lvl="1"/>
            <a:r>
              <a:rPr lang="en-US" sz="2800" dirty="0"/>
              <a:t>Cells to change: the portfolio weights</a:t>
            </a:r>
          </a:p>
          <a:p>
            <a:r>
              <a:rPr lang="en-US" sz="3600" dirty="0"/>
              <a:t>Find the optimal portfolio</a:t>
            </a:r>
          </a:p>
          <a:p>
            <a:pPr lvl="1"/>
            <a:r>
              <a:rPr lang="en-US" sz="2200" dirty="0"/>
              <a:t>Maximize the Sharpe ratio</a:t>
            </a:r>
          </a:p>
          <a:p>
            <a:pPr lvl="1"/>
            <a:r>
              <a:rPr lang="en-US" sz="2200" dirty="0"/>
              <a:t>Constrain weights to sum to 1</a:t>
            </a:r>
          </a:p>
          <a:p>
            <a:pPr lvl="1"/>
            <a:r>
              <a:rPr lang="en-US" sz="2200" dirty="0"/>
              <a:t>Cells to change: the portfolio weights</a:t>
            </a:r>
            <a:endParaRPr lang="en-US" sz="3400" dirty="0"/>
          </a:p>
        </p:txBody>
      </p:sp>
    </p:spTree>
    <p:extLst>
      <p:ext uri="{BB962C8B-B14F-4D97-AF65-F5344CB8AC3E}">
        <p14:creationId xmlns:p14="http://schemas.microsoft.com/office/powerpoint/2010/main" val="996114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Efficient Frontier</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73748"/>
            <a:ext cx="12192000" cy="6200775"/>
          </a:xfrm>
          <a:prstGeom prst="rect">
            <a:avLst/>
          </a:prstGeom>
        </p:spPr>
      </p:pic>
    </p:spTree>
    <p:extLst>
      <p:ext uri="{BB962C8B-B14F-4D97-AF65-F5344CB8AC3E}">
        <p14:creationId xmlns:p14="http://schemas.microsoft.com/office/powerpoint/2010/main" val="259578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Find optimal constrained portfolios:</a:t>
            </a:r>
          </a:p>
          <a:p>
            <a:pPr lvl="1"/>
            <a:r>
              <a:rPr lang="en-US" dirty="0"/>
              <a:t>No shorting</a:t>
            </a:r>
          </a:p>
          <a:p>
            <a:pPr lvl="1"/>
            <a:r>
              <a:rPr lang="en-US"/>
              <a:t>Near Policy Portfolio</a:t>
            </a:r>
            <a:endParaRPr lang="en-US" dirty="0"/>
          </a:p>
        </p:txBody>
      </p:sp>
    </p:spTree>
    <p:extLst>
      <p:ext uri="{BB962C8B-B14F-4D97-AF65-F5344CB8AC3E}">
        <p14:creationId xmlns:p14="http://schemas.microsoft.com/office/powerpoint/2010/main" val="1977826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Portfolio</a:t>
            </a:r>
          </a:p>
        </p:txBody>
      </p:sp>
      <p:sp>
        <p:nvSpPr>
          <p:cNvPr id="3" name="Content Placeholder 2"/>
          <p:cNvSpPr>
            <a:spLocks noGrp="1"/>
          </p:cNvSpPr>
          <p:nvPr>
            <p:ph idx="1"/>
          </p:nvPr>
        </p:nvSpPr>
        <p:spPr/>
        <p:txBody>
          <a:bodyPr/>
          <a:lstStyle/>
          <a:p>
            <a:endParaRPr lang="en-US" dirty="0"/>
          </a:p>
        </p:txBody>
      </p:sp>
      <p:graphicFrame>
        <p:nvGraphicFramePr>
          <p:cNvPr id="4" name="Table 3"/>
          <p:cNvGraphicFramePr>
            <a:graphicFrameLocks noGrp="1"/>
          </p:cNvGraphicFramePr>
          <p:nvPr/>
        </p:nvGraphicFramePr>
        <p:xfrm>
          <a:off x="2110929" y="1691322"/>
          <a:ext cx="6897245" cy="4867762"/>
        </p:xfrm>
        <a:graphic>
          <a:graphicData uri="http://schemas.openxmlformats.org/drawingml/2006/table">
            <a:tbl>
              <a:tblPr/>
              <a:tblGrid>
                <a:gridCol w="1379449">
                  <a:extLst>
                    <a:ext uri="{9D8B030D-6E8A-4147-A177-3AD203B41FA5}">
                      <a16:colId xmlns:a16="http://schemas.microsoft.com/office/drawing/2014/main" val="20000"/>
                    </a:ext>
                  </a:extLst>
                </a:gridCol>
                <a:gridCol w="1379449">
                  <a:extLst>
                    <a:ext uri="{9D8B030D-6E8A-4147-A177-3AD203B41FA5}">
                      <a16:colId xmlns:a16="http://schemas.microsoft.com/office/drawing/2014/main" val="20001"/>
                    </a:ext>
                  </a:extLst>
                </a:gridCol>
                <a:gridCol w="1379449">
                  <a:extLst>
                    <a:ext uri="{9D8B030D-6E8A-4147-A177-3AD203B41FA5}">
                      <a16:colId xmlns:a16="http://schemas.microsoft.com/office/drawing/2014/main" val="20002"/>
                    </a:ext>
                  </a:extLst>
                </a:gridCol>
                <a:gridCol w="1379449">
                  <a:extLst>
                    <a:ext uri="{9D8B030D-6E8A-4147-A177-3AD203B41FA5}">
                      <a16:colId xmlns:a16="http://schemas.microsoft.com/office/drawing/2014/main" val="20003"/>
                    </a:ext>
                  </a:extLst>
                </a:gridCol>
                <a:gridCol w="1379449">
                  <a:extLst>
                    <a:ext uri="{9D8B030D-6E8A-4147-A177-3AD203B41FA5}">
                      <a16:colId xmlns:a16="http://schemas.microsoft.com/office/drawing/2014/main" val="20004"/>
                    </a:ext>
                  </a:extLst>
                </a:gridCol>
              </a:tblGrid>
              <a:tr h="542252">
                <a:tc>
                  <a:txBody>
                    <a:bodyPr/>
                    <a:lstStyle/>
                    <a:p>
                      <a:pPr algn="l" fontAlgn="b"/>
                      <a:endParaRPr lang="en-US" sz="1700" b="1" i="0" u="none" strike="noStrike" dirty="0">
                        <a:effectLst/>
                        <a:latin typeface="Palatino"/>
                        <a:cs typeface="Palatino"/>
                      </a:endParaRPr>
                    </a:p>
                  </a:txBody>
                  <a:tcPr marL="8930" marR="8930" marT="8930" marB="0" anchor="b">
                    <a:lnL>
                      <a:noFill/>
                    </a:lnL>
                    <a:lnR>
                      <a:noFill/>
                    </a:lnR>
                    <a:lnT>
                      <a:noFill/>
                    </a:lnT>
                    <a:lnB>
                      <a:noFill/>
                    </a:lnB>
                    <a:solidFill>
                      <a:schemeClr val="bg1"/>
                    </a:solidFill>
                  </a:tcPr>
                </a:tc>
                <a:tc>
                  <a:txBody>
                    <a:bodyPr/>
                    <a:lstStyle/>
                    <a:p>
                      <a:pPr algn="ctr" fontAlgn="b"/>
                      <a:r>
                        <a:rPr lang="pl-PL" sz="1700" b="1" i="0" u="none" strike="noStrike" dirty="0" err="1">
                          <a:effectLst/>
                          <a:latin typeface="Palatino"/>
                          <a:cs typeface="Palatino"/>
                        </a:rPr>
                        <a:t>Our</a:t>
                      </a:r>
                      <a:r>
                        <a:rPr lang="pl-PL" sz="1700" b="1" i="0" u="none" strike="noStrike" dirty="0">
                          <a:effectLst/>
                          <a:latin typeface="Palatino"/>
                          <a:cs typeface="Palatino"/>
                        </a:rPr>
                        <a:t> Solution</a:t>
                      </a:r>
                    </a:p>
                  </a:txBody>
                  <a:tcPr marL="8930" marR="8930" marT="8930" marB="0" anchor="b">
                    <a:lnL>
                      <a:noFill/>
                    </a:lnL>
                    <a:lnR>
                      <a:noFill/>
                    </a:lnR>
                    <a:lnT>
                      <a:noFill/>
                    </a:lnT>
                    <a:lnB>
                      <a:noFill/>
                    </a:lnB>
                    <a:solidFill>
                      <a:schemeClr val="bg1"/>
                    </a:solidFill>
                  </a:tcPr>
                </a:tc>
                <a:tc>
                  <a:txBody>
                    <a:bodyPr/>
                    <a:lstStyle/>
                    <a:p>
                      <a:pPr algn="ctr" fontAlgn="b"/>
                      <a:r>
                        <a:rPr lang="pl-PL" sz="1700" b="1" i="0" u="none" strike="noStrike" dirty="0">
                          <a:effectLst/>
                          <a:latin typeface="Palatino"/>
                          <a:cs typeface="Palatino"/>
                        </a:rPr>
                        <a:t>2010 Policy</a:t>
                      </a:r>
                    </a:p>
                  </a:txBody>
                  <a:tcPr marL="8930" marR="8930" marT="8930" marB="0" anchor="b">
                    <a:lnL>
                      <a:noFill/>
                    </a:lnL>
                    <a:lnR>
                      <a:noFill/>
                    </a:lnR>
                    <a:lnT>
                      <a:noFill/>
                    </a:lnT>
                    <a:lnB>
                      <a:noFill/>
                    </a:lnB>
                    <a:solidFill>
                      <a:schemeClr val="bg1"/>
                    </a:solidFill>
                  </a:tcPr>
                </a:tc>
                <a:tc>
                  <a:txBody>
                    <a:bodyPr/>
                    <a:lstStyle/>
                    <a:p>
                      <a:pPr algn="ctr" fontAlgn="b"/>
                      <a:r>
                        <a:rPr lang="en-US" sz="1700" b="1" i="0" u="none" strike="noStrike" dirty="0">
                          <a:effectLst/>
                          <a:latin typeface="Palatino"/>
                          <a:cs typeface="Palatino"/>
                        </a:rPr>
                        <a:t>No Shorting</a:t>
                      </a:r>
                    </a:p>
                  </a:txBody>
                  <a:tcPr marL="8930" marR="8930" marT="8930" marB="0" anchor="b">
                    <a:lnL>
                      <a:noFill/>
                    </a:lnL>
                    <a:lnR>
                      <a:noFill/>
                    </a:lnR>
                    <a:lnT>
                      <a:noFill/>
                    </a:lnT>
                    <a:lnB>
                      <a:noFill/>
                    </a:lnB>
                    <a:solidFill>
                      <a:schemeClr val="bg1"/>
                    </a:solidFill>
                  </a:tcPr>
                </a:tc>
                <a:tc>
                  <a:txBody>
                    <a:bodyPr/>
                    <a:lstStyle/>
                    <a:p>
                      <a:pPr algn="ctr" fontAlgn="b"/>
                      <a:r>
                        <a:rPr lang="en-US" sz="1700" b="1" i="0" u="none" strike="noStrike" dirty="0">
                          <a:effectLst/>
                          <a:latin typeface="Palatino"/>
                          <a:cs typeface="Palatino"/>
                        </a:rPr>
                        <a:t>Near policy</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0"/>
                  </a:ext>
                </a:extLst>
              </a:tr>
              <a:tr h="363555">
                <a:tc>
                  <a:txBody>
                    <a:bodyPr/>
                    <a:lstStyle/>
                    <a:p>
                      <a:pPr algn="l" fontAlgn="b"/>
                      <a:r>
                        <a:rPr lang="en-US" sz="1700" b="1" i="0" u="none" strike="noStrike" dirty="0">
                          <a:solidFill>
                            <a:srgbClr val="000000"/>
                          </a:solidFill>
                          <a:effectLst/>
                          <a:latin typeface="Palatino"/>
                          <a:cs typeface="Palatino"/>
                        </a:rPr>
                        <a:t>Dom </a:t>
                      </a:r>
                      <a:r>
                        <a:rPr lang="en-US" sz="1700" b="1" i="0" u="none" strike="noStrike" dirty="0" err="1">
                          <a:solidFill>
                            <a:srgbClr val="000000"/>
                          </a:solidFill>
                          <a:effectLst/>
                          <a:latin typeface="Palatino"/>
                          <a:cs typeface="Palatino"/>
                        </a:rPr>
                        <a:t>Eq</a:t>
                      </a:r>
                      <a:endParaRPr lang="en-US" sz="1700" b="1" i="0" u="none" strike="noStrike" dirty="0">
                        <a:solidFill>
                          <a:srgbClr val="000000"/>
                        </a:solidFill>
                        <a:effectLst/>
                        <a:latin typeface="Palatino"/>
                        <a:cs typeface="Palatino"/>
                      </a:endParaRP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-11%</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11%</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0%</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1%</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1"/>
                  </a:ext>
                </a:extLst>
              </a:tr>
              <a:tr h="253008">
                <a:tc>
                  <a:txBody>
                    <a:bodyPr/>
                    <a:lstStyle/>
                    <a:p>
                      <a:pPr algn="l" fontAlgn="b"/>
                      <a:r>
                        <a:rPr lang="en-US" sz="1700" b="1" i="0" u="none" strike="noStrike" dirty="0">
                          <a:solidFill>
                            <a:srgbClr val="000000"/>
                          </a:solidFill>
                          <a:effectLst/>
                          <a:latin typeface="Palatino"/>
                          <a:cs typeface="Palatino"/>
                        </a:rPr>
                        <a:t>For </a:t>
                      </a:r>
                      <a:r>
                        <a:rPr lang="en-US" sz="1700" b="1" i="0" u="none" strike="noStrike" dirty="0" err="1">
                          <a:solidFill>
                            <a:srgbClr val="000000"/>
                          </a:solidFill>
                          <a:effectLst/>
                          <a:latin typeface="Palatino"/>
                          <a:cs typeface="Palatino"/>
                        </a:rPr>
                        <a:t>Eq</a:t>
                      </a:r>
                      <a:endParaRPr lang="en-US" sz="1700" b="1" i="0" u="none" strike="noStrike" dirty="0">
                        <a:solidFill>
                          <a:srgbClr val="000000"/>
                        </a:solidFill>
                        <a:effectLst/>
                        <a:latin typeface="Palatino"/>
                        <a:cs typeface="Palatino"/>
                      </a:endParaRP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7%</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11%</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0%</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1%</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2"/>
                  </a:ext>
                </a:extLst>
              </a:tr>
              <a:tr h="253008">
                <a:tc>
                  <a:txBody>
                    <a:bodyPr/>
                    <a:lstStyle/>
                    <a:p>
                      <a:pPr algn="l" fontAlgn="b"/>
                      <a:r>
                        <a:rPr lang="en-US" sz="1700" b="1" i="0" u="none" strike="noStrike">
                          <a:solidFill>
                            <a:srgbClr val="000000"/>
                          </a:solidFill>
                          <a:effectLst/>
                          <a:latin typeface="Palatino"/>
                          <a:cs typeface="Palatino"/>
                        </a:rPr>
                        <a:t>Em Mkt</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-4%</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11%</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0%</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3"/>
                  </a:ext>
                </a:extLst>
              </a:tr>
              <a:tr h="497585">
                <a:tc>
                  <a:txBody>
                    <a:bodyPr/>
                    <a:lstStyle/>
                    <a:p>
                      <a:pPr algn="l" fontAlgn="b"/>
                      <a:r>
                        <a:rPr lang="en-US" sz="1700" b="1" i="0" u="none" strike="noStrike">
                          <a:solidFill>
                            <a:srgbClr val="000000"/>
                          </a:solidFill>
                          <a:effectLst/>
                          <a:latin typeface="Palatino"/>
                          <a:cs typeface="Palatino"/>
                        </a:rPr>
                        <a:t>Private Eq</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8%</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13%</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3%</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3%</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4"/>
                  </a:ext>
                </a:extLst>
              </a:tr>
              <a:tr h="253008">
                <a:tc>
                  <a:txBody>
                    <a:bodyPr/>
                    <a:lstStyle/>
                    <a:p>
                      <a:pPr algn="l" fontAlgn="b"/>
                      <a:r>
                        <a:rPr lang="en-US" sz="1700" b="1" i="0" u="none" strike="noStrike" dirty="0" err="1">
                          <a:solidFill>
                            <a:srgbClr val="000000"/>
                          </a:solidFill>
                          <a:effectLst/>
                          <a:latin typeface="Palatino"/>
                          <a:cs typeface="Palatino"/>
                        </a:rPr>
                        <a:t>Ab</a:t>
                      </a:r>
                      <a:r>
                        <a:rPr lang="en-US" sz="1700" b="1" i="0" u="none" strike="noStrike" dirty="0">
                          <a:solidFill>
                            <a:srgbClr val="000000"/>
                          </a:solidFill>
                          <a:effectLst/>
                          <a:latin typeface="Palatino"/>
                          <a:cs typeface="Palatino"/>
                        </a:rPr>
                        <a:t> Ret</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26%</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16%</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20%</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24%</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5"/>
                  </a:ext>
                </a:extLst>
              </a:tr>
              <a:tr h="253008">
                <a:tc>
                  <a:txBody>
                    <a:bodyPr/>
                    <a:lstStyle/>
                    <a:p>
                      <a:pPr algn="l" fontAlgn="b"/>
                      <a:r>
                        <a:rPr lang="en-US" sz="1700" b="1" i="0" u="none" strike="noStrike">
                          <a:solidFill>
                            <a:srgbClr val="000000"/>
                          </a:solidFill>
                          <a:effectLst/>
                          <a:latin typeface="Palatino"/>
                          <a:cs typeface="Palatino"/>
                        </a:rPr>
                        <a:t>HY</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-5%</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2%</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0%</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-6%</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6"/>
                  </a:ext>
                </a:extLst>
              </a:tr>
              <a:tr h="253008">
                <a:tc>
                  <a:txBody>
                    <a:bodyPr/>
                    <a:lstStyle/>
                    <a:p>
                      <a:pPr algn="l" fontAlgn="b"/>
                      <a:r>
                        <a:rPr lang="en-US" sz="1700" b="1" i="0" u="none" strike="noStrike">
                          <a:solidFill>
                            <a:srgbClr val="000000"/>
                          </a:solidFill>
                          <a:effectLst/>
                          <a:latin typeface="Palatino"/>
                          <a:cs typeface="Palatino"/>
                        </a:rPr>
                        <a:t>Comm</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5%</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14%</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2%</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4%</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7"/>
                  </a:ext>
                </a:extLst>
              </a:tr>
              <a:tr h="253008">
                <a:tc>
                  <a:txBody>
                    <a:bodyPr/>
                    <a:lstStyle/>
                    <a:p>
                      <a:pPr algn="l" fontAlgn="b"/>
                      <a:r>
                        <a:rPr lang="en-US" sz="1700" b="1" i="0" u="none" strike="noStrike">
                          <a:solidFill>
                            <a:srgbClr val="000000"/>
                          </a:solidFill>
                          <a:effectLst/>
                          <a:latin typeface="Palatino"/>
                          <a:cs typeface="Palatino"/>
                        </a:rPr>
                        <a:t>Nat Res</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35%</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34%</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19%</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8"/>
                  </a:ext>
                </a:extLst>
              </a:tr>
              <a:tr h="497585">
                <a:tc>
                  <a:txBody>
                    <a:bodyPr/>
                    <a:lstStyle/>
                    <a:p>
                      <a:pPr algn="l" fontAlgn="b"/>
                      <a:r>
                        <a:rPr lang="en-US" sz="1700" b="1" i="0" u="none" strike="noStrike" dirty="0">
                          <a:solidFill>
                            <a:srgbClr val="000000"/>
                          </a:solidFill>
                          <a:effectLst/>
                          <a:latin typeface="Palatino"/>
                          <a:cs typeface="Palatino"/>
                        </a:rPr>
                        <a:t>Real Estate</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18%</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9%</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14%</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16%</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09"/>
                  </a:ext>
                </a:extLst>
              </a:tr>
              <a:tr h="497585">
                <a:tc>
                  <a:txBody>
                    <a:bodyPr/>
                    <a:lstStyle/>
                    <a:p>
                      <a:pPr algn="l" fontAlgn="b"/>
                      <a:r>
                        <a:rPr lang="en-US" sz="1700" b="1" i="0" u="none" strike="noStrike">
                          <a:solidFill>
                            <a:srgbClr val="000000"/>
                          </a:solidFill>
                          <a:effectLst/>
                          <a:latin typeface="Palatino"/>
                          <a:cs typeface="Palatino"/>
                        </a:rPr>
                        <a:t>Dom Bonds</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6%</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4%</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0%</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10%</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10"/>
                  </a:ext>
                </a:extLst>
              </a:tr>
              <a:tr h="497585">
                <a:tc>
                  <a:txBody>
                    <a:bodyPr/>
                    <a:lstStyle/>
                    <a:p>
                      <a:pPr algn="l" fontAlgn="b"/>
                      <a:r>
                        <a:rPr lang="en-US" sz="1700" b="1" i="0" u="none" strike="noStrike">
                          <a:solidFill>
                            <a:srgbClr val="000000"/>
                          </a:solidFill>
                          <a:effectLst/>
                          <a:latin typeface="Palatino"/>
                          <a:cs typeface="Palatino"/>
                        </a:rPr>
                        <a:t>For Bonds</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-7%</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2%</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4%</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a:effectLst/>
                          <a:latin typeface="Palatino"/>
                          <a:cs typeface="Palatino"/>
                        </a:rPr>
                        <a:t>12%</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11"/>
                  </a:ext>
                </a:extLst>
              </a:tr>
              <a:tr h="363555">
                <a:tc>
                  <a:txBody>
                    <a:bodyPr/>
                    <a:lstStyle/>
                    <a:p>
                      <a:pPr algn="l" fontAlgn="b"/>
                      <a:r>
                        <a:rPr lang="en-US" sz="1700" b="1" i="0" u="none" strike="noStrike" dirty="0">
                          <a:solidFill>
                            <a:srgbClr val="000000"/>
                          </a:solidFill>
                          <a:effectLst/>
                          <a:latin typeface="Palatino"/>
                          <a:cs typeface="Palatino"/>
                        </a:rPr>
                        <a:t>IF Bonds</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22%</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5%</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23%</a:t>
                      </a:r>
                    </a:p>
                  </a:txBody>
                  <a:tcPr marL="8930" marR="8930" marT="8930" marB="0" anchor="b">
                    <a:lnL>
                      <a:noFill/>
                    </a:lnL>
                    <a:lnR>
                      <a:noFill/>
                    </a:lnR>
                    <a:lnT>
                      <a:noFill/>
                    </a:lnT>
                    <a:lnB>
                      <a:noFill/>
                    </a:lnB>
                    <a:solidFill>
                      <a:schemeClr val="bg1"/>
                    </a:solidFill>
                  </a:tcPr>
                </a:tc>
                <a:tc>
                  <a:txBody>
                    <a:bodyPr/>
                    <a:lstStyle/>
                    <a:p>
                      <a:pPr algn="ctr" fontAlgn="b"/>
                      <a:r>
                        <a:rPr lang="en-US" sz="1700" b="0" i="0" u="none" strike="noStrike" dirty="0">
                          <a:effectLst/>
                          <a:latin typeface="Palatino"/>
                          <a:cs typeface="Palatino"/>
                        </a:rPr>
                        <a:t>15%</a:t>
                      </a:r>
                    </a:p>
                  </a:txBody>
                  <a:tcPr marL="8930" marR="8930" marT="8930" marB="0" anchor="b">
                    <a:lnL>
                      <a:noFill/>
                    </a:lnL>
                    <a:lnR>
                      <a:noFill/>
                    </a:lnR>
                    <a:lnT>
                      <a:noFill/>
                    </a:lnT>
                    <a:lnB>
                      <a:noFill/>
                    </a:lnB>
                    <a:solidFill>
                      <a:schemeClr val="bg1"/>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88427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393" y="1315883"/>
            <a:ext cx="6000135" cy="4965071"/>
          </a:xfrm>
          <a:prstGeom prst="rect">
            <a:avLst/>
          </a:prstGeom>
        </p:spPr>
      </p:pic>
    </p:spTree>
    <p:extLst>
      <p:ext uri="{BB962C8B-B14F-4D97-AF65-F5344CB8AC3E}">
        <p14:creationId xmlns:p14="http://schemas.microsoft.com/office/powerpoint/2010/main" val="213175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idx="1"/>
          </p:nvPr>
        </p:nvSpPr>
        <p:spPr/>
        <p:txBody>
          <a:bodyPr>
            <a:normAutofit/>
          </a:bodyPr>
          <a:lstStyle/>
          <a:p>
            <a:r>
              <a:rPr lang="en-US" dirty="0"/>
              <a:t>Why is HMC’s policy portfolio so different from the “optimal” weights we calculated?</a:t>
            </a:r>
          </a:p>
          <a:p>
            <a:pPr lvl="1"/>
            <a:endParaRPr lang="en-US" dirty="0"/>
          </a:p>
          <a:p>
            <a:pPr lvl="1"/>
            <a:endParaRPr lang="en-US" dirty="0"/>
          </a:p>
          <a:p>
            <a:r>
              <a:rPr lang="en-US" dirty="0"/>
              <a:t>What risks should HMC be most concerned about?</a:t>
            </a:r>
          </a:p>
          <a:p>
            <a:endParaRPr lang="en-US" dirty="0"/>
          </a:p>
          <a:p>
            <a:r>
              <a:rPr lang="en-US" dirty="0"/>
              <a:t>Why does Harvard seem hesitant to invest in the more complex asset classes?</a:t>
            </a:r>
          </a:p>
          <a:p>
            <a:endParaRPr lang="en-US" dirty="0"/>
          </a:p>
          <a:p>
            <a:r>
              <a:rPr lang="en-US" dirty="0"/>
              <a:t>Why does HMC put constraints on the policy portfolio?</a:t>
            </a:r>
          </a:p>
        </p:txBody>
      </p:sp>
    </p:spTree>
    <p:extLst>
      <p:ext uri="{BB962C8B-B14F-4D97-AF65-F5344CB8AC3E}">
        <p14:creationId xmlns:p14="http://schemas.microsoft.com/office/powerpoint/2010/main" val="345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Portfolio Considerations </a:t>
            </a:r>
            <a:br>
              <a:rPr lang="en-US" dirty="0"/>
            </a:br>
            <a:r>
              <a:rPr lang="en-US" dirty="0"/>
              <a:t>(not captured by Sharpe ratio)</a:t>
            </a:r>
          </a:p>
        </p:txBody>
      </p:sp>
      <p:sp>
        <p:nvSpPr>
          <p:cNvPr id="3" name="Text Placeholder 2"/>
          <p:cNvSpPr>
            <a:spLocks noGrp="1"/>
          </p:cNvSpPr>
          <p:nvPr>
            <p:ph idx="1"/>
          </p:nvPr>
        </p:nvSpPr>
        <p:spPr/>
        <p:txBody>
          <a:bodyPr>
            <a:normAutofit/>
          </a:bodyPr>
          <a:lstStyle/>
          <a:p>
            <a:r>
              <a:rPr lang="en-US" dirty="0"/>
              <a:t>Some portfolios too “non-traditional to be acceptable”</a:t>
            </a:r>
          </a:p>
          <a:p>
            <a:endParaRPr lang="en-US" dirty="0"/>
          </a:p>
          <a:p>
            <a:r>
              <a:rPr lang="en-US" dirty="0"/>
              <a:t>Calculate value at risks</a:t>
            </a:r>
          </a:p>
          <a:p>
            <a:endParaRPr lang="en-US" dirty="0"/>
          </a:p>
          <a:p>
            <a:r>
              <a:rPr lang="en-US" dirty="0"/>
              <a:t>Run stress tests to see how portfolio behaves in “extreme” situations like 1987 crash or 1998 widening of arbitrage spreads (LTCM)</a:t>
            </a:r>
          </a:p>
          <a:p>
            <a:endParaRPr lang="en-US" dirty="0"/>
          </a:p>
          <a:p>
            <a:r>
              <a:rPr lang="en-US" dirty="0"/>
              <a:t>In 2010, Jane Mendillo is very concerned about illiquidity and leverage</a:t>
            </a:r>
          </a:p>
          <a:p>
            <a:pPr lvl="1"/>
            <a:r>
              <a:rPr lang="en-US" dirty="0"/>
              <a:t>What were the sources of illiquidity?</a:t>
            </a:r>
          </a:p>
          <a:p>
            <a:pPr lvl="1"/>
            <a:r>
              <a:rPr lang="en-US" dirty="0"/>
              <a:t>What were the sources of leverage?</a:t>
            </a:r>
          </a:p>
          <a:p>
            <a:pPr lvl="1"/>
            <a:r>
              <a:rPr lang="en-US" dirty="0"/>
              <a:t>Should she have been concerned?</a:t>
            </a:r>
          </a:p>
          <a:p>
            <a:endParaRPr lang="en-US" dirty="0"/>
          </a:p>
        </p:txBody>
      </p:sp>
    </p:spTree>
    <p:extLst>
      <p:ext uri="{BB962C8B-B14F-4D97-AF65-F5344CB8AC3E}">
        <p14:creationId xmlns:p14="http://schemas.microsoft.com/office/powerpoint/2010/main" val="147045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Considerations</a:t>
            </a:r>
          </a:p>
        </p:txBody>
      </p:sp>
    </p:spTree>
    <p:extLst>
      <p:ext uri="{BB962C8B-B14F-4D97-AF65-F5344CB8AC3E}">
        <p14:creationId xmlns:p14="http://schemas.microsoft.com/office/powerpoint/2010/main" val="20112654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p:cNvSpPr>
          <p:nvPr>
            <p:ph type="title"/>
          </p:nvPr>
        </p:nvSpPr>
        <p:spPr>
          <a:xfrm>
            <a:off x="1261872" y="2505279"/>
            <a:ext cx="9692640" cy="1325562"/>
          </a:xfrm>
          <a:prstGeom prst="rect">
            <a:avLst/>
          </a:prstGeom>
        </p:spPr>
        <p:txBody>
          <a:bodyPr/>
          <a:lstStyle/>
          <a:p>
            <a:pPr lvl="0">
              <a:defRPr sz="1800">
                <a:solidFill>
                  <a:srgbClr val="000000"/>
                </a:solidFill>
              </a:defRPr>
            </a:pPr>
            <a:r>
              <a:rPr lang="en-US" sz="4922" dirty="0">
                <a:solidFill>
                  <a:srgbClr val="D93E2B"/>
                </a:solidFill>
              </a:rPr>
              <a:t>HMC and In Class Work</a:t>
            </a:r>
            <a:endParaRPr sz="4922" dirty="0">
              <a:solidFill>
                <a:srgbClr val="D93E2B"/>
              </a:solidFill>
            </a:endParaRPr>
          </a:p>
        </p:txBody>
      </p:sp>
      <p:sp>
        <p:nvSpPr>
          <p:cNvPr id="72" name="Shape 72"/>
          <p:cNvSpPr>
            <a:spLocks noGrp="1"/>
          </p:cNvSpPr>
          <p:nvPr>
            <p:ph idx="1"/>
          </p:nvPr>
        </p:nvSpPr>
        <p:spPr>
          <a:prstGeom prst="rect">
            <a:avLst/>
          </a:prstGeom>
        </p:spPr>
        <p:txBody>
          <a:bodyPr>
            <a:normAutofit/>
          </a:bodyPr>
          <a:lstStyle/>
          <a:p>
            <a:pPr lvl="0"/>
            <a:endParaRPr lang="en-US" sz="3375" dirty="0"/>
          </a:p>
          <a:p>
            <a:pPr lvl="0"/>
            <a:endParaRPr lang="en-US" sz="3375" dirty="0"/>
          </a:p>
          <a:p>
            <a:pPr lvl="0"/>
            <a:endParaRPr lang="en-US" sz="2953" dirty="0"/>
          </a:p>
          <a:p>
            <a:pPr lvl="0"/>
            <a:endParaRPr sz="3375" dirty="0"/>
          </a:p>
        </p:txBody>
      </p:sp>
    </p:spTree>
    <p:extLst>
      <p:ext uri="{BB962C8B-B14F-4D97-AF65-F5344CB8AC3E}">
        <p14:creationId xmlns:p14="http://schemas.microsoft.com/office/powerpoint/2010/main" val="684784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ESG</a:t>
            </a:r>
          </a:p>
        </p:txBody>
      </p:sp>
      <p:sp>
        <p:nvSpPr>
          <p:cNvPr id="3" name="Text Placeholder 2"/>
          <p:cNvSpPr>
            <a:spLocks noGrp="1"/>
          </p:cNvSpPr>
          <p:nvPr>
            <p:ph type="body" idx="1"/>
          </p:nvPr>
        </p:nvSpPr>
        <p:spPr/>
        <p:txBody>
          <a:bodyPr/>
          <a:lstStyle/>
          <a:p>
            <a:r>
              <a:rPr lang="en-US" dirty="0"/>
              <a:t>“As a long-term investor, HMC is focused on environmental, social, and governance (ESG) factors that may affect the performance of our investments—now and in the future. Aligned with our mission to provide strong long-term investment results to Harvard University, we include material ESG criteria in our investment analysis and decision-making processes. “</a:t>
            </a:r>
          </a:p>
          <a:p>
            <a:r>
              <a:rPr lang="en-US" dirty="0"/>
              <a:t>Three-pronged approach to sustainable investment: ESG integration, active ownership and collaboration</a:t>
            </a:r>
          </a:p>
        </p:txBody>
      </p:sp>
      <p:sp>
        <p:nvSpPr>
          <p:cNvPr id="4" name="TextBox 3"/>
          <p:cNvSpPr txBox="1"/>
          <p:nvPr/>
        </p:nvSpPr>
        <p:spPr>
          <a:xfrm>
            <a:off x="4015063" y="6331382"/>
            <a:ext cx="4199869" cy="4617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rtl="0" latinLnBrk="1" hangingPunct="0"/>
            <a:r>
              <a:rPr lang="en-US" sz="1266" dirty="0">
                <a:hlinkClick r:id="rId2"/>
              </a:rPr>
              <a:t>http://www.hmc.harvard.edu/investment-management/</a:t>
            </a:r>
            <a:endParaRPr lang="en-US" sz="1266" dirty="0"/>
          </a:p>
          <a:p>
            <a:pPr rtl="0" latinLnBrk="1" hangingPunct="0"/>
            <a:r>
              <a:rPr lang="en-US" sz="1266" dirty="0" err="1"/>
              <a:t>sustainable_investment.html#esgIntegration</a:t>
            </a:r>
            <a:endParaRPr lang="en-US" sz="1687" dirty="0">
              <a:solidFill>
                <a:srgbClr val="414141"/>
              </a:solidFill>
              <a:latin typeface="Palatino"/>
              <a:ea typeface="Palatino"/>
              <a:cs typeface="Palatino"/>
              <a:sym typeface="Palatino"/>
            </a:endParaRPr>
          </a:p>
        </p:txBody>
      </p:sp>
    </p:spTree>
    <p:extLst>
      <p:ext uri="{BB962C8B-B14F-4D97-AF65-F5344CB8AC3E}">
        <p14:creationId xmlns:p14="http://schemas.microsoft.com/office/powerpoint/2010/main" val="10263464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ESG</a:t>
            </a:r>
          </a:p>
        </p:txBody>
      </p:sp>
      <p:sp>
        <p:nvSpPr>
          <p:cNvPr id="3" name="Text Placeholder 2"/>
          <p:cNvSpPr>
            <a:spLocks noGrp="1"/>
          </p:cNvSpPr>
          <p:nvPr>
            <p:ph type="body" idx="1"/>
          </p:nvPr>
        </p:nvSpPr>
        <p:spPr/>
        <p:txBody>
          <a:bodyPr>
            <a:normAutofit fontScale="92500" lnSpcReduction="10000"/>
          </a:bodyPr>
          <a:lstStyle/>
          <a:p>
            <a:r>
              <a:rPr lang="en-US" dirty="0"/>
              <a:t>Principles for Responsible Investment</a:t>
            </a:r>
            <a:r>
              <a:rPr lang="en-US" baseline="30000" dirty="0"/>
              <a:t>1</a:t>
            </a:r>
            <a:endParaRPr lang="en-US" dirty="0"/>
          </a:p>
          <a:p>
            <a:r>
              <a:rPr lang="en-US" dirty="0"/>
              <a:t>1. We will incorporate ESG issues into investment analysis and decision-making processes. </a:t>
            </a:r>
          </a:p>
          <a:p>
            <a:r>
              <a:rPr lang="en-US" dirty="0"/>
              <a:t>2. We will be active owners and incorporate ESG issues into our ownership policies and practices. </a:t>
            </a:r>
          </a:p>
          <a:p>
            <a:r>
              <a:rPr lang="en-US" dirty="0"/>
              <a:t>3. We will seek appropriate disclosure on ESG issues by the entities in which we invest. </a:t>
            </a:r>
          </a:p>
          <a:p>
            <a:r>
              <a:rPr lang="en-US" dirty="0"/>
              <a:t>4. We will promote acceptance and implementation of the Principles within the investment industry. </a:t>
            </a:r>
          </a:p>
          <a:p>
            <a:r>
              <a:rPr lang="en-US" dirty="0"/>
              <a:t>5. We will work together to enhance our effectiveness in implementing the Principles. </a:t>
            </a:r>
          </a:p>
          <a:p>
            <a:r>
              <a:rPr lang="en-US" dirty="0"/>
              <a:t>6. We will each report on our activities and progress towards implementing the Principles.</a:t>
            </a:r>
          </a:p>
        </p:txBody>
      </p:sp>
      <p:sp>
        <p:nvSpPr>
          <p:cNvPr id="4" name="TextBox 3"/>
          <p:cNvSpPr txBox="1"/>
          <p:nvPr/>
        </p:nvSpPr>
        <p:spPr>
          <a:xfrm>
            <a:off x="4015761" y="6110948"/>
            <a:ext cx="4199869" cy="4617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rtl="0" latinLnBrk="1" hangingPunct="0"/>
            <a:r>
              <a:rPr lang="en-US" sz="1266" dirty="0">
                <a:hlinkClick r:id="rId2"/>
              </a:rPr>
              <a:t>http://www.hmc.harvard.edu/investment-management/</a:t>
            </a:r>
            <a:endParaRPr lang="en-US" sz="1266" dirty="0"/>
          </a:p>
          <a:p>
            <a:pPr rtl="0" latinLnBrk="1" hangingPunct="0"/>
            <a:r>
              <a:rPr lang="en-US" sz="1266" dirty="0" err="1"/>
              <a:t>sustainable_investment.html#esgIntegration</a:t>
            </a:r>
            <a:endParaRPr lang="en-US" sz="1687" dirty="0">
              <a:solidFill>
                <a:srgbClr val="414141"/>
              </a:solidFill>
              <a:latin typeface="Palatino"/>
              <a:ea typeface="Palatino"/>
              <a:cs typeface="Palatino"/>
              <a:sym typeface="Palatino"/>
            </a:endParaRPr>
          </a:p>
        </p:txBody>
      </p:sp>
    </p:spTree>
    <p:extLst>
      <p:ext uri="{BB962C8B-B14F-4D97-AF65-F5344CB8AC3E}">
        <p14:creationId xmlns:p14="http://schemas.microsoft.com/office/powerpoint/2010/main" val="121663665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ESG</a:t>
            </a:r>
          </a:p>
        </p:txBody>
      </p:sp>
      <p:sp>
        <p:nvSpPr>
          <p:cNvPr id="3" name="Text Placeholder 2"/>
          <p:cNvSpPr>
            <a:spLocks noGrp="1"/>
          </p:cNvSpPr>
          <p:nvPr>
            <p:ph type="body" idx="1"/>
          </p:nvPr>
        </p:nvSpPr>
        <p:spPr/>
        <p:txBody>
          <a:bodyPr/>
          <a:lstStyle/>
          <a:p>
            <a:r>
              <a:rPr lang="en-US" dirty="0"/>
              <a:t>Should ESG be a factor in HMC’s investment decision?</a:t>
            </a:r>
          </a:p>
          <a:p>
            <a:endParaRPr lang="en-US" dirty="0"/>
          </a:p>
          <a:p>
            <a:r>
              <a:rPr lang="en-US" dirty="0"/>
              <a:t>Should it be a major factor?</a:t>
            </a:r>
          </a:p>
          <a:p>
            <a:endParaRPr lang="en-US" dirty="0"/>
          </a:p>
          <a:p>
            <a:r>
              <a:rPr lang="en-US" dirty="0"/>
              <a:t>What are the trade-offs?</a:t>
            </a:r>
          </a:p>
        </p:txBody>
      </p:sp>
    </p:spTree>
    <p:extLst>
      <p:ext uri="{BB962C8B-B14F-4D97-AF65-F5344CB8AC3E}">
        <p14:creationId xmlns:p14="http://schemas.microsoft.com/office/powerpoint/2010/main" val="18204743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Costs of Sustainability</a:t>
            </a:r>
          </a:p>
        </p:txBody>
      </p:sp>
      <p:sp>
        <p:nvSpPr>
          <p:cNvPr id="3" name="Text Placeholder 2"/>
          <p:cNvSpPr>
            <a:spLocks noGrp="1"/>
          </p:cNvSpPr>
          <p:nvPr>
            <p:ph type="body" idx="1"/>
          </p:nvPr>
        </p:nvSpPr>
        <p:spPr/>
        <p:txBody>
          <a:bodyPr/>
          <a:lstStyle/>
          <a:p>
            <a:r>
              <a:rPr lang="en-US" dirty="0" err="1"/>
              <a:t>Herzel</a:t>
            </a:r>
            <a:r>
              <a:rPr lang="en-US" dirty="0"/>
              <a:t>, </a:t>
            </a:r>
            <a:r>
              <a:rPr lang="en-US" dirty="0" err="1"/>
              <a:t>Nicolosi</a:t>
            </a:r>
            <a:r>
              <a:rPr lang="en-US" dirty="0"/>
              <a:t> and </a:t>
            </a:r>
            <a:r>
              <a:rPr lang="en-US" dirty="0" err="1"/>
              <a:t>Starica</a:t>
            </a:r>
            <a:r>
              <a:rPr lang="en-US" dirty="0"/>
              <a:t> (2012):</a:t>
            </a:r>
          </a:p>
          <a:p>
            <a:pPr lvl="1"/>
            <a:r>
              <a:rPr lang="en-US" dirty="0"/>
              <a:t>“Analysis covered an investment set containing the components of the S&amp;P500 index from 1993 to 2008.”</a:t>
            </a:r>
          </a:p>
          <a:p>
            <a:pPr lvl="1"/>
            <a:r>
              <a:rPr lang="en-US" dirty="0"/>
              <a:t>“Eliminated companies that did not comply with certain ESG criteria”</a:t>
            </a:r>
          </a:p>
          <a:p>
            <a:pPr lvl="1"/>
            <a:r>
              <a:rPr lang="en-US" dirty="0"/>
              <a:t>“Socially responsible screening gives rise to a small loss in terms of Sharpe ratio”</a:t>
            </a:r>
          </a:p>
          <a:p>
            <a:pPr lvl="1"/>
            <a:r>
              <a:rPr lang="en-US" dirty="0"/>
              <a:t>“Differences… are significant only in the case of environmental screening”</a:t>
            </a:r>
          </a:p>
        </p:txBody>
      </p:sp>
    </p:spTree>
    <p:extLst>
      <p:ext uri="{BB962C8B-B14F-4D97-AF65-F5344CB8AC3E}">
        <p14:creationId xmlns:p14="http://schemas.microsoft.com/office/powerpoint/2010/main" val="15121253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Costs to Firms</a:t>
            </a:r>
          </a:p>
        </p:txBody>
      </p:sp>
      <p:sp>
        <p:nvSpPr>
          <p:cNvPr id="3" name="Text Placeholder 2"/>
          <p:cNvSpPr>
            <a:spLocks noGrp="1"/>
          </p:cNvSpPr>
          <p:nvPr>
            <p:ph type="body" idx="1"/>
          </p:nvPr>
        </p:nvSpPr>
        <p:spPr/>
        <p:txBody>
          <a:bodyPr>
            <a:normAutofit/>
          </a:bodyPr>
          <a:lstStyle/>
          <a:p>
            <a:r>
              <a:rPr lang="en-US" dirty="0" err="1"/>
              <a:t>Chava</a:t>
            </a:r>
            <a:r>
              <a:rPr lang="en-US" dirty="0"/>
              <a:t> (2014):</a:t>
            </a:r>
          </a:p>
          <a:p>
            <a:pPr lvl="1"/>
            <a:r>
              <a:rPr lang="en-US" dirty="0"/>
              <a:t>“I find that investors demand significantly higher expected returns on stocks excluded by environmental screens (such as hazardous chemical, substantial emissions, and climate change concerns) compared to firms without such environmental concerns. Lenders also charge a significantly higher interest rate on the bank loans issued to firms with these environmental concerns”</a:t>
            </a:r>
          </a:p>
          <a:p>
            <a:pPr lvl="1"/>
            <a:r>
              <a:rPr lang="en-US" dirty="0"/>
              <a:t>“Cogan (2008) reports that many large, publicly traded banks across the world have started to incorporate climate change concerns in their lending decisions,”</a:t>
            </a:r>
          </a:p>
          <a:p>
            <a:endParaRPr lang="en-US" dirty="0"/>
          </a:p>
        </p:txBody>
      </p:sp>
    </p:spTree>
    <p:extLst>
      <p:ext uri="{BB962C8B-B14F-4D97-AF65-F5344CB8AC3E}">
        <p14:creationId xmlns:p14="http://schemas.microsoft.com/office/powerpoint/2010/main" val="96887548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Since 2010</a:t>
            </a:r>
            <a:r>
              <a:rPr lang="mr-IN" dirty="0"/>
              <a:t>…</a:t>
            </a:r>
            <a:endParaRPr lang="en-US" dirty="0"/>
          </a:p>
        </p:txBody>
      </p:sp>
    </p:spTree>
    <p:extLst>
      <p:ext uri="{BB962C8B-B14F-4D97-AF65-F5344CB8AC3E}">
        <p14:creationId xmlns:p14="http://schemas.microsoft.com/office/powerpoint/2010/main" val="12155171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355" y="1797938"/>
            <a:ext cx="7239819" cy="4599994"/>
          </a:xfrm>
          <a:prstGeom prst="rect">
            <a:avLst/>
          </a:prstGeom>
        </p:spPr>
      </p:pic>
      <p:sp>
        <p:nvSpPr>
          <p:cNvPr id="4" name="TextBox 3"/>
          <p:cNvSpPr txBox="1"/>
          <p:nvPr/>
        </p:nvSpPr>
        <p:spPr>
          <a:xfrm>
            <a:off x="8389398" y="994299"/>
            <a:ext cx="2125903" cy="369332"/>
          </a:xfrm>
          <a:prstGeom prst="rect">
            <a:avLst/>
          </a:prstGeom>
          <a:noFill/>
        </p:spPr>
        <p:txBody>
          <a:bodyPr wrap="none" rtlCol="0">
            <a:spAutoFit/>
          </a:bodyPr>
          <a:lstStyle/>
          <a:p>
            <a:r>
              <a:rPr lang="en-US" dirty="0"/>
              <a:t>HMC Report 2016</a:t>
            </a:r>
          </a:p>
        </p:txBody>
      </p:sp>
    </p:spTree>
    <p:extLst>
      <p:ext uri="{BB962C8B-B14F-4D97-AF65-F5344CB8AC3E}">
        <p14:creationId xmlns:p14="http://schemas.microsoft.com/office/powerpoint/2010/main" val="1170667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Compensation</a:t>
            </a:r>
          </a:p>
        </p:txBody>
      </p:sp>
      <p:sp>
        <p:nvSpPr>
          <p:cNvPr id="5" name="Content Placeholder 4"/>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“Members of the class of 1969 have been critical of the compensation at Boston-based Harvard Management since 2003 when the university disclosed that its five highest-paid endowment employees got a combined $100 million in one year, including about </a:t>
            </a:r>
            <a:r>
              <a:rPr lang="en-US" b="1" dirty="0"/>
              <a:t>$35 million each for two traders</a:t>
            </a:r>
            <a:r>
              <a:rPr lang="en-US" dirty="0"/>
              <a:t>. The controversy prompted some alumni to threaten to withhold donations and preceded the departure of Jack Meyer, who ran the endowment for 15 years.”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53" y="1828800"/>
            <a:ext cx="8130597" cy="2586512"/>
          </a:xfrm>
          <a:prstGeom prst="rect">
            <a:avLst/>
          </a:prstGeom>
        </p:spPr>
      </p:pic>
    </p:spTree>
    <p:extLst>
      <p:ext uri="{BB962C8B-B14F-4D97-AF65-F5344CB8AC3E}">
        <p14:creationId xmlns:p14="http://schemas.microsoft.com/office/powerpoint/2010/main" val="199090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Compensation</a:t>
            </a:r>
          </a:p>
        </p:txBody>
      </p:sp>
      <p:sp>
        <p:nvSpPr>
          <p:cNvPr id="3" name="Content Placeholder 2"/>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r>
              <a:rPr lang="en-US" dirty="0"/>
              <a:t>In 2010, the university said </a:t>
            </a:r>
            <a:r>
              <a:rPr lang="en-US" b="1" dirty="0"/>
              <a:t>it would alter compensation, tying senior management pay to the entire fund’s performance while reducing bonuses if there were negative returns</a:t>
            </a:r>
            <a:r>
              <a:rPr lang="en-US" dirty="0"/>
              <a:t>. It said more than 90 percent of the pay was tied to returns and that bonuses often reflected several years of gains and losses relative to a benchmark.</a:t>
            </a:r>
          </a:p>
          <a:p>
            <a:r>
              <a:rPr lang="en-US" dirty="0"/>
              <a:t>“HMC’s overarching compensation strategy is to </a:t>
            </a:r>
            <a:r>
              <a:rPr lang="en-US" b="1" dirty="0"/>
              <a:t>maximize alignment of interests between our investment management teams and the university</a:t>
            </a:r>
            <a:r>
              <a:rPr lang="en-US" dirty="0"/>
              <a:t>,” Mendillo wrote in a 2010 letter to the school’s alumni.</a:t>
            </a:r>
          </a:p>
          <a:p>
            <a:endParaRPr lang="en-US" dirty="0"/>
          </a:p>
        </p:txBody>
      </p:sp>
      <p:sp>
        <p:nvSpPr>
          <p:cNvPr id="4" name="TextBox 3"/>
          <p:cNvSpPr txBox="1"/>
          <p:nvPr/>
        </p:nvSpPr>
        <p:spPr>
          <a:xfrm>
            <a:off x="1261872" y="299795"/>
            <a:ext cx="8311891" cy="276999"/>
          </a:xfrm>
          <a:prstGeom prst="rect">
            <a:avLst/>
          </a:prstGeom>
          <a:noFill/>
        </p:spPr>
        <p:txBody>
          <a:bodyPr wrap="none" rtlCol="0">
            <a:spAutoFit/>
          </a:bodyPr>
          <a:lstStyle/>
          <a:p>
            <a:r>
              <a:rPr lang="en-US" sz="1200" dirty="0"/>
              <a:t>http://</a:t>
            </a:r>
            <a:r>
              <a:rPr lang="en-US" sz="1200" dirty="0" err="1"/>
              <a:t>www.bloomberg.com</a:t>
            </a:r>
            <a:r>
              <a:rPr lang="en-US" sz="1200" dirty="0"/>
              <a:t>/news/articles/2014-08-27/</a:t>
            </a:r>
            <a:r>
              <a:rPr lang="en-US" sz="1200" dirty="0" err="1"/>
              <a:t>harvard</a:t>
            </a:r>
            <a:r>
              <a:rPr lang="en-US" sz="1200" dirty="0"/>
              <a:t>-endowment-compensation-sparks-letter-from-alumni</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770" y="1691322"/>
            <a:ext cx="8825779" cy="2297620"/>
          </a:xfrm>
          <a:prstGeom prst="rect">
            <a:avLst/>
          </a:prstGeom>
        </p:spPr>
      </p:pic>
    </p:spTree>
    <p:extLst>
      <p:ext uri="{BB962C8B-B14F-4D97-AF65-F5344CB8AC3E}">
        <p14:creationId xmlns:p14="http://schemas.microsoft.com/office/powerpoint/2010/main" val="34483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 Performance</a:t>
            </a:r>
          </a:p>
        </p:txBody>
      </p:sp>
      <p:sp>
        <p:nvSpPr>
          <p:cNvPr id="3" name="Content Placeholder 2"/>
          <p:cNvSpPr>
            <a:spLocks noGrp="1"/>
          </p:cNvSpPr>
          <p:nvPr>
            <p:ph idx="1"/>
          </p:nvPr>
        </p:nvSpPr>
        <p:spPr/>
        <p:txBody>
          <a:bodyPr>
            <a:normAutofit/>
          </a:bodyPr>
          <a:lstStyle/>
          <a:p>
            <a:r>
              <a:rPr lang="en-US" dirty="0">
                <a:hlinkClick r:id="rId2"/>
              </a:rPr>
              <a:t>http://www.thecrimson.com/article/2016/9/28/endowment-loss-2016/</a:t>
            </a:r>
            <a:endParaRPr lang="en-US" dirty="0"/>
          </a:p>
          <a:p>
            <a:endParaRPr lang="en-US" dirty="0"/>
          </a:p>
          <a:p>
            <a:endParaRPr lang="en-US" dirty="0"/>
          </a:p>
          <a:p>
            <a:endParaRPr lang="en-US" dirty="0"/>
          </a:p>
          <a:p>
            <a:r>
              <a:rPr lang="en-US" dirty="0"/>
              <a:t>“Specifically, Harvard Management Company announced a $2 billion loss for fiscal year 2016</a:t>
            </a:r>
            <a:r>
              <a:rPr lang="is-IS" dirty="0"/>
              <a:t>…</a:t>
            </a:r>
            <a:r>
              <a:rPr lang="en-US" dirty="0"/>
              <a:t> </a:t>
            </a:r>
            <a:r>
              <a:rPr lang="en-US" b="1" dirty="0"/>
              <a:t>Let’s not mince words: this is unacceptable</a:t>
            </a:r>
            <a:r>
              <a:rPr lang="is-IS" dirty="0"/>
              <a:t>… </a:t>
            </a:r>
            <a:r>
              <a:rPr lang="en-US" dirty="0"/>
              <a:t>Over the past several years, Harvard’s endowment returns have failed to keep pace with peer schools’ returns. </a:t>
            </a:r>
            <a:r>
              <a:rPr lang="en-US" b="1" dirty="0"/>
              <a:t>In fiscal year 2015, Harvard ranked penultimate among Ivy League institutions</a:t>
            </a:r>
            <a:r>
              <a:rPr lang="en-US" dirty="0"/>
              <a:t>, with Princeton besting Harvard Management Company by nearly seven points. ”</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 y="2230581"/>
            <a:ext cx="7975600" cy="1358900"/>
          </a:xfrm>
          <a:prstGeom prst="rect">
            <a:avLst/>
          </a:prstGeom>
        </p:spPr>
      </p:pic>
    </p:spTree>
    <p:extLst>
      <p:ext uri="{BB962C8B-B14F-4D97-AF65-F5344CB8AC3E}">
        <p14:creationId xmlns:p14="http://schemas.microsoft.com/office/powerpoint/2010/main" val="642130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HMC Optimal Portfolio</a:t>
            </a:r>
          </a:p>
        </p:txBody>
      </p:sp>
      <p:sp>
        <p:nvSpPr>
          <p:cNvPr id="3" name="Content Placeholder 2"/>
          <p:cNvSpPr>
            <a:spLocks noGrp="1"/>
          </p:cNvSpPr>
          <p:nvPr>
            <p:ph idx="1"/>
          </p:nvPr>
        </p:nvSpPr>
        <p:spPr/>
        <p:txBody>
          <a:bodyPr>
            <a:normAutofit/>
          </a:bodyPr>
          <a:lstStyle/>
          <a:p>
            <a:r>
              <a:rPr lang="en-US" sz="3200" dirty="0"/>
              <a:t>Let’s find HMC’s optimal portfolio</a:t>
            </a:r>
          </a:p>
          <a:p>
            <a:endParaRPr lang="en-US" sz="3200" dirty="0"/>
          </a:p>
          <a:p>
            <a:r>
              <a:rPr lang="en-US" sz="3200" dirty="0"/>
              <a:t>First, let’s review the case</a:t>
            </a:r>
          </a:p>
        </p:txBody>
      </p:sp>
    </p:spTree>
    <p:extLst>
      <p:ext uri="{BB962C8B-B14F-4D97-AF65-F5344CB8AC3E}">
        <p14:creationId xmlns:p14="http://schemas.microsoft.com/office/powerpoint/2010/main" val="1337586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r>
              <a:rPr lang="en-US" dirty="0"/>
              <a:t>..the University announced that N.P. </a:t>
            </a:r>
            <a:r>
              <a:rPr lang="en-US" dirty="0" err="1"/>
              <a:t>Narvekar</a:t>
            </a:r>
            <a:r>
              <a:rPr lang="en-US" dirty="0"/>
              <a:t>, chief executive officer of Columbia University Investment Management Company</a:t>
            </a:r>
          </a:p>
          <a:p>
            <a:r>
              <a:rPr lang="en-US" dirty="0"/>
              <a:t>“</a:t>
            </a:r>
            <a:r>
              <a:rPr lang="en-US" dirty="0" err="1"/>
              <a:t>Narvekar</a:t>
            </a:r>
            <a:r>
              <a:rPr lang="en-US" dirty="0"/>
              <a:t>, who has been in his Columbia role since 2002, is credited with improving performance there</a:t>
            </a:r>
            <a:r>
              <a:rPr lang="is-IS" dirty="0"/>
              <a:t>…</a:t>
            </a:r>
            <a:r>
              <a:rPr lang="en-US" dirty="0"/>
              <a:t>Columbia’s compound annualized rate of return </a:t>
            </a:r>
            <a:r>
              <a:rPr lang="en-US" b="1" dirty="0"/>
              <a:t>for the 10 years through fiscal 2015 (the latest year reported) was 10.1 percent</a:t>
            </a:r>
            <a:r>
              <a:rPr lang="en-US" dirty="0"/>
              <a:t>. For the same  period, HMC’s annualized rate of return was </a:t>
            </a:r>
            <a:r>
              <a:rPr lang="en-US" b="1" dirty="0"/>
              <a:t>7.6 percent </a:t>
            </a:r>
            <a:r>
              <a:rPr lang="en-US" dirty="0"/>
              <a:t>- and</a:t>
            </a:r>
            <a:r>
              <a:rPr lang="en-US" b="1" dirty="0"/>
              <a:t> </a:t>
            </a:r>
            <a:r>
              <a:rPr lang="en-US" dirty="0"/>
              <a:t>for the decade ending this past June 30, that declined to 5.7 percent,”</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365760"/>
            <a:ext cx="8001000" cy="2476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 y="5178840"/>
            <a:ext cx="9055509" cy="656071"/>
          </a:xfrm>
          <a:prstGeom prst="rect">
            <a:avLst/>
          </a:prstGeom>
        </p:spPr>
      </p:pic>
      <p:sp>
        <p:nvSpPr>
          <p:cNvPr id="6" name="TextBox 5"/>
          <p:cNvSpPr txBox="1"/>
          <p:nvPr/>
        </p:nvSpPr>
        <p:spPr>
          <a:xfrm>
            <a:off x="1366683" y="5897330"/>
            <a:ext cx="7048724" cy="523220"/>
          </a:xfrm>
          <a:prstGeom prst="rect">
            <a:avLst/>
          </a:prstGeom>
          <a:noFill/>
        </p:spPr>
        <p:txBody>
          <a:bodyPr wrap="none" rtlCol="0">
            <a:spAutoFit/>
          </a:bodyPr>
          <a:lstStyle/>
          <a:p>
            <a:r>
              <a:rPr lang="en-US" sz="1400" dirty="0"/>
              <a:t>“</a:t>
            </a:r>
            <a:r>
              <a:rPr lang="mr-IN" sz="1400" dirty="0"/>
              <a:t>…</a:t>
            </a:r>
            <a:r>
              <a:rPr lang="en-US" sz="1400" dirty="0"/>
              <a:t> its new chief executive will lay off half of the investment group’s 230 employees </a:t>
            </a:r>
          </a:p>
          <a:p>
            <a:r>
              <a:rPr lang="en-US" sz="1400" dirty="0"/>
              <a:t>and transfer more money to outside firms</a:t>
            </a:r>
            <a:r>
              <a:rPr lang="mr-IN" sz="1400" dirty="0"/>
              <a:t>…</a:t>
            </a:r>
            <a:r>
              <a:rPr lang="en-US" sz="1400" dirty="0"/>
              <a:t>”</a:t>
            </a:r>
          </a:p>
        </p:txBody>
      </p:sp>
      <p:sp>
        <p:nvSpPr>
          <p:cNvPr id="7" name="TextBox 6"/>
          <p:cNvSpPr txBox="1"/>
          <p:nvPr/>
        </p:nvSpPr>
        <p:spPr>
          <a:xfrm>
            <a:off x="9547779" y="5897330"/>
            <a:ext cx="1595309" cy="369332"/>
          </a:xfrm>
          <a:prstGeom prst="rect">
            <a:avLst/>
          </a:prstGeom>
          <a:noFill/>
        </p:spPr>
        <p:txBody>
          <a:bodyPr wrap="none" rtlCol="0">
            <a:spAutoFit/>
          </a:bodyPr>
          <a:lstStyle/>
          <a:p>
            <a:r>
              <a:rPr lang="en-US" dirty="0"/>
              <a:t>Boston Globe</a:t>
            </a:r>
          </a:p>
        </p:txBody>
      </p:sp>
    </p:spTree>
    <p:extLst>
      <p:ext uri="{BB962C8B-B14F-4D97-AF65-F5344CB8AC3E}">
        <p14:creationId xmlns:p14="http://schemas.microsoft.com/office/powerpoint/2010/main" val="1186155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6815-A272-1F47-BDD3-6343660073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81037D-8105-E144-B160-49C052F3003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8A2EB1-3755-B542-A850-1494ADC19B5E}"/>
              </a:ext>
            </a:extLst>
          </p:cNvPr>
          <p:cNvPicPr>
            <a:picLocks noChangeAspect="1"/>
          </p:cNvPicPr>
          <p:nvPr/>
        </p:nvPicPr>
        <p:blipFill>
          <a:blip r:embed="rId2"/>
          <a:stretch>
            <a:fillRect/>
          </a:stretch>
        </p:blipFill>
        <p:spPr>
          <a:xfrm>
            <a:off x="2070100" y="63500"/>
            <a:ext cx="8051800" cy="6731000"/>
          </a:xfrm>
          <a:prstGeom prst="rect">
            <a:avLst/>
          </a:prstGeom>
        </p:spPr>
      </p:pic>
    </p:spTree>
    <p:extLst>
      <p:ext uri="{BB962C8B-B14F-4D97-AF65-F5344CB8AC3E}">
        <p14:creationId xmlns:p14="http://schemas.microsoft.com/office/powerpoint/2010/main" val="748474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EA8F2-868A-AD42-8C1B-C38792019D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712F2F-070E-E74F-9F12-80A730FF32FA}"/>
              </a:ext>
            </a:extLst>
          </p:cNvPr>
          <p:cNvSpPr>
            <a:spLocks noGrp="1"/>
          </p:cNvSpPr>
          <p:nvPr>
            <p:ph idx="1"/>
          </p:nvPr>
        </p:nvSpPr>
        <p:spPr/>
        <p:txBody>
          <a:bodyPr>
            <a:normAutofit lnSpcReduction="10000"/>
          </a:bodyPr>
          <a:lstStyle/>
          <a:p>
            <a:r>
              <a:rPr lang="en-US" dirty="0"/>
              <a:t>2019: Harvard Management Company returned 6.5 percent on its investments for fiscal year 2019, bringing the value of the University’s endowment to $40.9 billion. Harvard has lagged behind its Ivy League peers in recent years and fell short of Dartmouth’s 7.5 percent return this year. Dartmouth and the University of Pennsylvania are the only Ivy League institutions that have reported their fiscal year 2019 returns so far.</a:t>
            </a:r>
          </a:p>
          <a:p>
            <a:r>
              <a:rPr lang="en-US" dirty="0"/>
              <a:t>2018: </a:t>
            </a:r>
          </a:p>
          <a:p>
            <a:pPr lvl="1"/>
            <a:r>
              <a:rPr lang="en-US" dirty="0"/>
              <a:t>“But Harvard — </a:t>
            </a:r>
            <a:r>
              <a:rPr lang="en-US" dirty="0">
                <a:hlinkClick r:id="rId2"/>
              </a:rPr>
              <a:t>as it did last year</a:t>
            </a:r>
            <a:r>
              <a:rPr lang="en-US" dirty="0"/>
              <a:t> — </a:t>
            </a:r>
            <a:r>
              <a:rPr lang="en-US" b="1" dirty="0"/>
              <a:t>is still trailing those of its Ivy League peers </a:t>
            </a:r>
            <a:r>
              <a:rPr lang="en-US" dirty="0"/>
              <a:t>who have posted their returns. The University’s 2018 results fall short of the University of Pennsylvania’s returns, which clocked in at 12.9 percent, and Dartmouth’s returns of 12.2 percent.”</a:t>
            </a:r>
          </a:p>
          <a:p>
            <a:pPr lvl="1"/>
            <a:r>
              <a:rPr lang="en-US" dirty="0"/>
              <a:t>“Since </a:t>
            </a:r>
            <a:r>
              <a:rPr lang="en-US" dirty="0" err="1"/>
              <a:t>Narvekar</a:t>
            </a:r>
            <a:r>
              <a:rPr lang="en-US" dirty="0"/>
              <a:t> took the helm of HMC in December 2016, </a:t>
            </a:r>
            <a:r>
              <a:rPr lang="en-US" b="1" dirty="0"/>
              <a:t>the endowment has shifted from a “silo” model — in which managers focus on individual asset classes — to a generalist model, in which managers are responsible for the entire portfolio and compensated for overall performance. </a:t>
            </a:r>
            <a:r>
              <a:rPr lang="en-US" dirty="0" err="1"/>
              <a:t>Narvekar</a:t>
            </a:r>
            <a:r>
              <a:rPr lang="en-US" dirty="0"/>
              <a:t> has also moved to downsize HMC and outsource some investments, including spinning off the school’s real estate division to Bain Capital..."</a:t>
            </a:r>
          </a:p>
        </p:txBody>
      </p:sp>
    </p:spTree>
    <p:extLst>
      <p:ext uri="{BB962C8B-B14F-4D97-AF65-F5344CB8AC3E}">
        <p14:creationId xmlns:p14="http://schemas.microsoft.com/office/powerpoint/2010/main" val="266471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974629"/>
          </a:xfrm>
        </p:spPr>
        <p:txBody>
          <a:bodyPr/>
          <a:lstStyle/>
          <a:p>
            <a:r>
              <a:rPr lang="en-US" dirty="0"/>
              <a:t>University Endowments</a:t>
            </a:r>
          </a:p>
        </p:txBody>
      </p:sp>
      <p:sp>
        <p:nvSpPr>
          <p:cNvPr id="9" name="TextBox 8"/>
          <p:cNvSpPr txBox="1"/>
          <p:nvPr/>
        </p:nvSpPr>
        <p:spPr>
          <a:xfrm>
            <a:off x="193964" y="5444836"/>
            <a:ext cx="1067908" cy="923330"/>
          </a:xfrm>
          <a:prstGeom prst="rect">
            <a:avLst/>
          </a:prstGeom>
          <a:noFill/>
        </p:spPr>
        <p:txBody>
          <a:bodyPr wrap="square" rtlCol="0">
            <a:spAutoFit/>
          </a:bodyPr>
          <a:lstStyle/>
          <a:p>
            <a:r>
              <a:rPr lang="en-US"/>
              <a:t>Source:</a:t>
            </a:r>
          </a:p>
          <a:p>
            <a:r>
              <a:rPr lang="en-US" dirty="0" err="1"/>
              <a:t>Nacubo.org</a:t>
            </a:r>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F05C0076-F5A4-304E-B7C6-9D42BFCF09AB}"/>
              </a:ext>
            </a:extLst>
          </p:cNvPr>
          <p:cNvPicPr>
            <a:picLocks noGrp="1" noChangeAspect="1"/>
          </p:cNvPicPr>
          <p:nvPr>
            <p:ph idx="1"/>
          </p:nvPr>
        </p:nvPicPr>
        <p:blipFill>
          <a:blip r:embed="rId3"/>
          <a:stretch>
            <a:fillRect/>
          </a:stretch>
        </p:blipFill>
        <p:spPr>
          <a:xfrm>
            <a:off x="1237488" y="1464463"/>
            <a:ext cx="8594725" cy="2690431"/>
          </a:xfrm>
        </p:spPr>
      </p:pic>
      <p:pic>
        <p:nvPicPr>
          <p:cNvPr id="10" name="Picture 9" descr="A screenshot of a cell phone&#10;&#10;Description automatically generated">
            <a:extLst>
              <a:ext uri="{FF2B5EF4-FFF2-40B4-BE49-F238E27FC236}">
                <a16:creationId xmlns:a16="http://schemas.microsoft.com/office/drawing/2014/main" id="{309F792E-C219-7E45-8D4D-EAF292AC53BB}"/>
              </a:ext>
            </a:extLst>
          </p:cNvPr>
          <p:cNvPicPr>
            <a:picLocks noChangeAspect="1"/>
          </p:cNvPicPr>
          <p:nvPr/>
        </p:nvPicPr>
        <p:blipFill>
          <a:blip r:embed="rId4"/>
          <a:stretch>
            <a:fillRect/>
          </a:stretch>
        </p:blipFill>
        <p:spPr>
          <a:xfrm>
            <a:off x="1237488" y="4154894"/>
            <a:ext cx="8594725" cy="2337346"/>
          </a:xfrm>
          <a:prstGeom prst="rect">
            <a:avLst/>
          </a:prstGeom>
        </p:spPr>
      </p:pic>
      <p:sp>
        <p:nvSpPr>
          <p:cNvPr id="11" name="TextBox 10">
            <a:extLst>
              <a:ext uri="{FF2B5EF4-FFF2-40B4-BE49-F238E27FC236}">
                <a16:creationId xmlns:a16="http://schemas.microsoft.com/office/drawing/2014/main" id="{800177A0-E642-FB4B-8BAF-8EAFA548B518}"/>
              </a:ext>
            </a:extLst>
          </p:cNvPr>
          <p:cNvSpPr txBox="1"/>
          <p:nvPr/>
        </p:nvSpPr>
        <p:spPr>
          <a:xfrm>
            <a:off x="1854147" y="6614492"/>
            <a:ext cx="6530955" cy="461665"/>
          </a:xfrm>
          <a:prstGeom prst="rect">
            <a:avLst/>
          </a:prstGeom>
          <a:noFill/>
        </p:spPr>
        <p:txBody>
          <a:bodyPr wrap="none" rtlCol="0">
            <a:spAutoFit/>
          </a:bodyPr>
          <a:lstStyle/>
          <a:p>
            <a:r>
              <a:rPr lang="en-US" sz="1200" dirty="0"/>
              <a:t>A 1% return on $38B = $380B, largest donation ever to Harvard: $400M by John Paulson</a:t>
            </a:r>
          </a:p>
          <a:p>
            <a:endParaRPr lang="en-US" sz="1200" dirty="0"/>
          </a:p>
        </p:txBody>
      </p:sp>
    </p:spTree>
    <p:extLst>
      <p:ext uri="{BB962C8B-B14F-4D97-AF65-F5344CB8AC3E}">
        <p14:creationId xmlns:p14="http://schemas.microsoft.com/office/powerpoint/2010/main" val="96039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 Facts</a:t>
            </a:r>
          </a:p>
        </p:txBody>
      </p:sp>
      <p:sp>
        <p:nvSpPr>
          <p:cNvPr id="3" name="Text Placeholder 2"/>
          <p:cNvSpPr>
            <a:spLocks noGrp="1"/>
          </p:cNvSpPr>
          <p:nvPr>
            <p:ph idx="1"/>
          </p:nvPr>
        </p:nvSpPr>
        <p:spPr/>
        <p:txBody>
          <a:bodyPr>
            <a:normAutofit/>
          </a:bodyPr>
          <a:lstStyle/>
          <a:p>
            <a:r>
              <a:rPr lang="en-US" sz="2400" dirty="0"/>
              <a:t>“The joke about Harvard is that it’s a hedge fund with a university attached to it,” Mark Schneider tells me. </a:t>
            </a:r>
          </a:p>
          <a:p>
            <a:r>
              <a:rPr lang="en-US" sz="2400" dirty="0"/>
              <a:t>“overseen by a team of in-house experts and spread across a mind-bending array of investments that range from stocks and bonds to </a:t>
            </a:r>
            <a:r>
              <a:rPr lang="en-US" sz="2400" dirty="0">
                <a:hlinkClick r:id="rId2"/>
              </a:rPr>
              <a:t>California wine vineyards,</a:t>
            </a:r>
            <a:r>
              <a:rPr lang="en-US" sz="2400" dirty="0"/>
              <a:t>”</a:t>
            </a:r>
          </a:p>
          <a:p>
            <a:pPr lvl="1"/>
            <a:r>
              <a:rPr lang="en-US" sz="2000" dirty="0"/>
              <a:t>“Is It Time to Tax Harvard’s Endowment”, Slate 2015</a:t>
            </a:r>
          </a:p>
          <a:p>
            <a:pPr lvl="1"/>
            <a:r>
              <a:rPr lang="en-US" sz="2000" dirty="0"/>
              <a:t>“Harvard Buys Up Water Rights in Drought-Hit Wine Country” Reuters, 2015</a:t>
            </a:r>
          </a:p>
          <a:p>
            <a:endParaRPr lang="en-US" sz="2400" dirty="0"/>
          </a:p>
        </p:txBody>
      </p:sp>
    </p:spTree>
    <p:extLst>
      <p:ext uri="{BB962C8B-B14F-4D97-AF65-F5344CB8AC3E}">
        <p14:creationId xmlns:p14="http://schemas.microsoft.com/office/powerpoint/2010/main" val="3424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objective of the fund?</a:t>
            </a:r>
          </a:p>
        </p:txBody>
      </p:sp>
    </p:spTree>
    <p:extLst>
      <p:ext uri="{BB962C8B-B14F-4D97-AF65-F5344CB8AC3E}">
        <p14:creationId xmlns:p14="http://schemas.microsoft.com/office/powerpoint/2010/main" val="16562774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HMC Case</a:t>
            </a:r>
          </a:p>
        </p:txBody>
      </p:sp>
      <p:sp>
        <p:nvSpPr>
          <p:cNvPr id="3" name="Text Placeholder 2"/>
          <p:cNvSpPr>
            <a:spLocks noGrp="1"/>
          </p:cNvSpPr>
          <p:nvPr>
            <p:ph idx="1"/>
          </p:nvPr>
        </p:nvSpPr>
        <p:spPr/>
        <p:txBody>
          <a:bodyPr>
            <a:normAutofit/>
          </a:bodyPr>
          <a:lstStyle/>
          <a:p>
            <a:r>
              <a:rPr lang="en-US" sz="2400" dirty="0"/>
              <a:t>In 2009: annual spending from endowment was ~37% of the total budget</a:t>
            </a:r>
          </a:p>
          <a:p>
            <a:r>
              <a:rPr lang="en-US" sz="2400" dirty="0"/>
              <a:t>4.0% of the value of the fund</a:t>
            </a:r>
          </a:p>
          <a:p>
            <a:r>
              <a:rPr lang="en-US" sz="2400" dirty="0"/>
              <a:t>General objective: try to preserve the real value of the endowment and its income distribution in perpetuity</a:t>
            </a:r>
          </a:p>
          <a:p>
            <a:endParaRPr lang="en-US" sz="2400" dirty="0"/>
          </a:p>
        </p:txBody>
      </p:sp>
    </p:spTree>
    <p:extLst>
      <p:ext uri="{BB962C8B-B14F-4D97-AF65-F5344CB8AC3E}">
        <p14:creationId xmlns:p14="http://schemas.microsoft.com/office/powerpoint/2010/main" val="65493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main task facing HMC in this case?</a:t>
            </a:r>
          </a:p>
        </p:txBody>
      </p:sp>
      <p:sp>
        <p:nvSpPr>
          <p:cNvPr id="3" name="Text Placeholder 2"/>
          <p:cNvSpPr>
            <a:spLocks noGrp="1"/>
          </p:cNvSpPr>
          <p:nvPr>
            <p:ph idx="1"/>
          </p:nvPr>
        </p:nvSpPr>
        <p:spPr/>
        <p:txBody>
          <a:bodyPr>
            <a:normAutofit/>
          </a:bodyPr>
          <a:lstStyle/>
          <a:p>
            <a:r>
              <a:rPr lang="en-US" sz="2800" dirty="0"/>
              <a:t>HMC is reviewing its Policy Portfolio</a:t>
            </a:r>
          </a:p>
          <a:p>
            <a:pPr lvl="1"/>
            <a:r>
              <a:rPr lang="en-US" sz="2400" dirty="0"/>
              <a:t>“The long-term asset mix that was designed to balance Harvard’s aversion to risk against its needs for long-term endowment returns.”</a:t>
            </a:r>
          </a:p>
          <a:p>
            <a:pPr lvl="1"/>
            <a:endParaRPr lang="en-US" sz="2400" dirty="0"/>
          </a:p>
        </p:txBody>
      </p:sp>
    </p:spTree>
    <p:extLst>
      <p:ext uri="{BB962C8B-B14F-4D97-AF65-F5344CB8AC3E}">
        <p14:creationId xmlns:p14="http://schemas.microsoft.com/office/powerpoint/2010/main" val="123167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main strategies to add value?</a:t>
            </a:r>
          </a:p>
        </p:txBody>
      </p:sp>
      <p:sp>
        <p:nvSpPr>
          <p:cNvPr id="3" name="Text Placeholder 2"/>
          <p:cNvSpPr>
            <a:spLocks noGrp="1"/>
          </p:cNvSpPr>
          <p:nvPr>
            <p:ph idx="1"/>
          </p:nvPr>
        </p:nvSpPr>
        <p:spPr/>
        <p:txBody>
          <a:bodyPr>
            <a:normAutofit/>
          </a:bodyPr>
          <a:lstStyle/>
          <a:p>
            <a:r>
              <a:rPr lang="en-US" sz="2800" dirty="0"/>
              <a:t>Two ways to add value:</a:t>
            </a:r>
          </a:p>
          <a:p>
            <a:pPr lvl="1"/>
            <a:r>
              <a:rPr lang="en-US" sz="2400" dirty="0"/>
              <a:t>Tactical asset allocation: bet on short-term asset class movements</a:t>
            </a:r>
          </a:p>
          <a:p>
            <a:pPr lvl="2"/>
            <a:r>
              <a:rPr lang="en-US" sz="2000" dirty="0"/>
              <a:t>HMC board puts min and max constraints on weights</a:t>
            </a:r>
          </a:p>
          <a:p>
            <a:pPr lvl="1"/>
            <a:r>
              <a:rPr lang="en-US" sz="2400" dirty="0"/>
              <a:t>Outperform benchmarks for a given asset class</a:t>
            </a:r>
            <a:endParaRPr lang="en-US" sz="2800" dirty="0"/>
          </a:p>
        </p:txBody>
      </p:sp>
    </p:spTree>
    <p:extLst>
      <p:ext uri="{BB962C8B-B14F-4D97-AF65-F5344CB8AC3E}">
        <p14:creationId xmlns:p14="http://schemas.microsoft.com/office/powerpoint/2010/main" val="182240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4282</TotalTime>
  <Words>1794</Words>
  <Application>Microsoft Macintosh PowerPoint</Application>
  <PresentationFormat>Widescreen</PresentationFormat>
  <Paragraphs>233</Paragraphs>
  <Slides>32</Slides>
  <Notes>8</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Avenir Roman</vt:lpstr>
      <vt:lpstr>Calibri</vt:lpstr>
      <vt:lpstr>Century Schoolbook</vt:lpstr>
      <vt:lpstr>Palatino</vt:lpstr>
      <vt:lpstr>Wingdings 2</vt:lpstr>
      <vt:lpstr>View</vt:lpstr>
      <vt:lpstr>News</vt:lpstr>
      <vt:lpstr>HMC and In Class Work</vt:lpstr>
      <vt:lpstr>HMC Optimal Portfolio</vt:lpstr>
      <vt:lpstr>University Endowments</vt:lpstr>
      <vt:lpstr>Fun Facts</vt:lpstr>
      <vt:lpstr>What is the objective of the fund?</vt:lpstr>
      <vt:lpstr>HMC Case</vt:lpstr>
      <vt:lpstr>What is the main task facing HMC in this case?</vt:lpstr>
      <vt:lpstr>What are the main strategies to add value?</vt:lpstr>
      <vt:lpstr>Strategies to Outperform</vt:lpstr>
      <vt:lpstr>Policy Portfolio</vt:lpstr>
      <vt:lpstr>Let’s Calculate an Efficient Frontier</vt:lpstr>
      <vt:lpstr>Efficient Frontier</vt:lpstr>
      <vt:lpstr>PowerPoint Presentation</vt:lpstr>
      <vt:lpstr>Optimal Portfolio</vt:lpstr>
      <vt:lpstr>PowerPoint Presentation</vt:lpstr>
      <vt:lpstr>Questions</vt:lpstr>
      <vt:lpstr>Portfolio Considerations  (not captured by Sharpe ratio)</vt:lpstr>
      <vt:lpstr>Additional Considerations</vt:lpstr>
      <vt:lpstr>ESG</vt:lpstr>
      <vt:lpstr>ESG</vt:lpstr>
      <vt:lpstr>ESG</vt:lpstr>
      <vt:lpstr>Costs of Sustainability</vt:lpstr>
      <vt:lpstr>Costs to Firms</vt:lpstr>
      <vt:lpstr>Since 2010…</vt:lpstr>
      <vt:lpstr>Performance</vt:lpstr>
      <vt:lpstr>Compensation</vt:lpstr>
      <vt:lpstr>Compensation</vt:lpstr>
      <vt:lpstr>Recent Performance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Trading Securities</dc:title>
  <dc:creator>Weagley, Daniel R</dc:creator>
  <cp:lastModifiedBy>Microsoft Office User</cp:lastModifiedBy>
  <cp:revision>271</cp:revision>
  <cp:lastPrinted>2019-10-03T13:57:38Z</cp:lastPrinted>
  <dcterms:created xsi:type="dcterms:W3CDTF">2016-09-10T00:55:13Z</dcterms:created>
  <dcterms:modified xsi:type="dcterms:W3CDTF">2019-10-03T14:15:19Z</dcterms:modified>
</cp:coreProperties>
</file>